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8" r:id="rId11"/>
    <p:sldId id="265" r:id="rId12"/>
    <p:sldId id="279" r:id="rId13"/>
    <p:sldId id="266" r:id="rId14"/>
    <p:sldId id="267" r:id="rId15"/>
    <p:sldId id="268" r:id="rId16"/>
    <p:sldId id="269" r:id="rId17"/>
    <p:sldId id="270" r:id="rId18"/>
    <p:sldId id="271" r:id="rId19"/>
    <p:sldId id="272" r:id="rId20"/>
    <p:sldId id="273" r:id="rId21"/>
    <p:sldId id="274" r:id="rId22"/>
    <p:sldId id="275" r:id="rId23"/>
    <p:sldId id="276" r:id="rId24"/>
    <p:sldId id="280" r:id="rId25"/>
    <p:sldId id="277" r:id="rId26"/>
  </p:sldIdLst>
  <p:sldSz cx="18288000" cy="10287000"/>
  <p:notesSz cx="6858000" cy="9144000"/>
  <p:embeddedFontLst>
    <p:embeddedFont>
      <p:font typeface="Canva Sans" panose="020B0503030501040103" pitchFamily="34" charset="0"/>
      <p:regular r:id="rId27"/>
    </p:embeddedFont>
    <p:embeddedFont>
      <p:font typeface="Carter One" panose="03080802040405060005" pitchFamily="66" charset="77"/>
      <p:regular r:id="rId28"/>
    </p:embeddedFont>
    <p:embeddedFont>
      <p:font typeface="Genty Sans" pitchFamily="2" charset="77"/>
      <p:regular r:id="rId29"/>
    </p:embeddedFont>
    <p:embeddedFont>
      <p:font typeface="Montserrat" pitchFamily="2" charset="77"/>
      <p:regular r:id="rId30"/>
      <p:bold r:id="rId31"/>
      <p:italic r:id="rId32"/>
      <p:boldItalic r:id="rId33"/>
    </p:embeddedFont>
    <p:embeddedFont>
      <p:font typeface="Montserrat Bold" pitchFamily="2" charset="77"/>
      <p:regular r:id="rId34"/>
      <p:bold r:id="rId35"/>
    </p:embeddedFont>
    <p:embeddedFont>
      <p:font typeface="Squada One" panose="02000000000000000000" pitchFamily="2" charset="0"/>
      <p:regular r:id="rId36"/>
    </p:embeddedFont>
    <p:embeddedFont>
      <p:font typeface="Tiro Tamil" panose="02000000000000000000" pitchFamily="2" charset="0"/>
      <p:regular r:id="rId37"/>
    </p:embeddedFont>
    <p:embeddedFont>
      <p:font typeface="Zuume Rough Bold" pitchFamily="2" charset="77"/>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0" autoAdjust="0"/>
    <p:restoredTop sz="94648" autoAdjust="0"/>
  </p:normalViewPr>
  <p:slideViewPr>
    <p:cSldViewPr>
      <p:cViewPr>
        <p:scale>
          <a:sx n="34" d="100"/>
          <a:sy n="34" d="100"/>
        </p:scale>
        <p:origin x="2584" y="16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8.gif"/><Relationship Id="rId4" Type="http://schemas.openxmlformats.org/officeDocument/2006/relationships/image" Target="../media/image22.jpe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31.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8.gif"/><Relationship Id="rId4" Type="http://schemas.openxmlformats.org/officeDocument/2006/relationships/image" Target="../media/image29.jpeg"/><Relationship Id="rId9"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5A"/>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marL="0" lvl="0" indent="0" algn="ctr">
                <a:lnSpc>
                  <a:spcPts val="3910"/>
                </a:lnSpc>
                <a:spcBef>
                  <a:spcPct val="0"/>
                </a:spcBef>
              </a:pPr>
              <a:endParaRPr/>
            </a:p>
          </p:txBody>
        </p:sp>
      </p:grpSp>
      <p:grpSp>
        <p:nvGrpSpPr>
          <p:cNvPr id="8" name="Group 8"/>
          <p:cNvGrpSpPr/>
          <p:nvPr/>
        </p:nvGrpSpPr>
        <p:grpSpPr>
          <a:xfrm>
            <a:off x="869350" y="1984135"/>
            <a:ext cx="6957854" cy="6957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7B98E"/>
              </a:solidFill>
              <a:prstDash val="solid"/>
              <a:miter/>
            </a:ln>
          </p:spPr>
        </p:sp>
        <p:sp>
          <p:nvSpPr>
            <p:cNvPr id="10" name="TextBox 10"/>
            <p:cNvSpPr txBox="1"/>
            <p:nvPr/>
          </p:nvSpPr>
          <p:spPr>
            <a:xfrm>
              <a:off x="76200" y="-38100"/>
              <a:ext cx="660400" cy="774700"/>
            </a:xfrm>
            <a:prstGeom prst="rect">
              <a:avLst/>
            </a:prstGeom>
          </p:spPr>
          <p:txBody>
            <a:bodyPr lIns="50800" tIns="50800" rIns="50800" bIns="50800" rtlCol="0" anchor="ctr"/>
            <a:lstStyle/>
            <a:p>
              <a:pPr algn="ctr">
                <a:lnSpc>
                  <a:spcPts val="3910"/>
                </a:lnSpc>
              </a:pPr>
              <a:endParaRPr/>
            </a:p>
          </p:txBody>
        </p:sp>
      </p:grpSp>
      <p:grpSp>
        <p:nvGrpSpPr>
          <p:cNvPr id="11" name="Group 11"/>
          <p:cNvGrpSpPr/>
          <p:nvPr/>
        </p:nvGrpSpPr>
        <p:grpSpPr>
          <a:xfrm rot="-3022589">
            <a:off x="-4123402" y="4699420"/>
            <a:ext cx="12838903" cy="6419452"/>
            <a:chOff x="0" y="0"/>
            <a:chExt cx="812800" cy="406400"/>
          </a:xfrm>
        </p:grpSpPr>
        <p:sp>
          <p:nvSpPr>
            <p:cNvPr id="12" name="Freeform 12"/>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48C6B"/>
            </a:solidFill>
          </p:spPr>
        </p:sp>
        <p:sp>
          <p:nvSpPr>
            <p:cNvPr id="13" name="TextBox 13"/>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grpSp>
        <p:nvGrpSpPr>
          <p:cNvPr id="14" name="Group 14"/>
          <p:cNvGrpSpPr/>
          <p:nvPr/>
        </p:nvGrpSpPr>
        <p:grpSpPr>
          <a:xfrm>
            <a:off x="1371044" y="2485829"/>
            <a:ext cx="5954467" cy="595446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1179" t="-90521" r="-57228" b="-99721"/>
              </a:stretch>
            </a:blipFill>
            <a:ln w="152400" cap="sq">
              <a:solidFill>
                <a:srgbClr val="FFFFFF"/>
              </a:solidFill>
              <a:prstDash val="solid"/>
              <a:miter/>
            </a:ln>
          </p:spPr>
        </p:sp>
      </p:grpSp>
      <p:grpSp>
        <p:nvGrpSpPr>
          <p:cNvPr id="16" name="Group 16"/>
          <p:cNvGrpSpPr/>
          <p:nvPr/>
        </p:nvGrpSpPr>
        <p:grpSpPr>
          <a:xfrm>
            <a:off x="1266786" y="6479666"/>
            <a:ext cx="2058527" cy="205852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38100"/>
              <a:ext cx="660400" cy="774700"/>
            </a:xfrm>
            <a:prstGeom prst="rect">
              <a:avLst/>
            </a:prstGeom>
          </p:spPr>
          <p:txBody>
            <a:bodyPr lIns="50800" tIns="50800" rIns="50800" bIns="50800" rtlCol="0" anchor="ctr"/>
            <a:lstStyle/>
            <a:p>
              <a:pPr algn="ctr">
                <a:lnSpc>
                  <a:spcPts val="3910"/>
                </a:lnSpc>
              </a:pPr>
              <a:endParaRPr/>
            </a:p>
          </p:txBody>
        </p:sp>
      </p:grpSp>
      <p:sp>
        <p:nvSpPr>
          <p:cNvPr id="19" name="Freeform 19"/>
          <p:cNvSpPr/>
          <p:nvPr/>
        </p:nvSpPr>
        <p:spPr>
          <a:xfrm>
            <a:off x="1633797" y="6866728"/>
            <a:ext cx="1324504" cy="1324504"/>
          </a:xfrm>
          <a:custGeom>
            <a:avLst/>
            <a:gdLst/>
            <a:ahLst/>
            <a:cxnLst/>
            <a:rect l="l" t="t" r="r" b="b"/>
            <a:pathLst>
              <a:path w="1324504" h="1324504">
                <a:moveTo>
                  <a:pt x="0" y="0"/>
                </a:moveTo>
                <a:lnTo>
                  <a:pt x="1324505" y="0"/>
                </a:lnTo>
                <a:lnTo>
                  <a:pt x="1324505" y="1324505"/>
                </a:lnTo>
                <a:lnTo>
                  <a:pt x="0" y="1324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2" name="Group 22"/>
          <p:cNvGrpSpPr/>
          <p:nvPr/>
        </p:nvGrpSpPr>
        <p:grpSpPr>
          <a:xfrm>
            <a:off x="8523495" y="1984135"/>
            <a:ext cx="10302544" cy="7144660"/>
            <a:chOff x="0" y="0"/>
            <a:chExt cx="13736725" cy="9526214"/>
          </a:xfrm>
        </p:grpSpPr>
        <p:sp>
          <p:nvSpPr>
            <p:cNvPr id="23" name="TextBox 23"/>
            <p:cNvSpPr txBox="1"/>
            <p:nvPr/>
          </p:nvSpPr>
          <p:spPr>
            <a:xfrm>
              <a:off x="0" y="1403037"/>
              <a:ext cx="13736725" cy="8123177"/>
            </a:xfrm>
            <a:prstGeom prst="rect">
              <a:avLst/>
            </a:prstGeom>
          </p:spPr>
          <p:txBody>
            <a:bodyPr lIns="0" tIns="0" rIns="0" bIns="0" rtlCol="0" anchor="t">
              <a:spAutoFit/>
            </a:bodyPr>
            <a:lstStyle/>
            <a:p>
              <a:pPr algn="l">
                <a:lnSpc>
                  <a:spcPts val="12031"/>
                </a:lnSpc>
              </a:pPr>
              <a:r>
                <a:rPr lang="en-US" sz="9861" spc="-443">
                  <a:solidFill>
                    <a:srgbClr val="FFFFFF"/>
                  </a:solidFill>
                  <a:latin typeface="Genty Sans"/>
                  <a:ea typeface="Genty Sans"/>
                  <a:cs typeface="Genty Sans"/>
                  <a:sym typeface="Genty Sans"/>
                </a:rPr>
                <a:t>Pristine Pharmacuticals Ltd.</a:t>
              </a:r>
            </a:p>
            <a:p>
              <a:pPr marL="0" lvl="0" indent="0" algn="l">
                <a:lnSpc>
                  <a:spcPts val="12031"/>
                </a:lnSpc>
              </a:pPr>
              <a:endParaRPr lang="en-US" sz="9861" spc="-443">
                <a:solidFill>
                  <a:srgbClr val="FFFFFF"/>
                </a:solidFill>
                <a:latin typeface="Genty Sans"/>
                <a:ea typeface="Genty Sans"/>
                <a:cs typeface="Genty Sans"/>
                <a:sym typeface="Genty Sans"/>
              </a:endParaRPr>
            </a:p>
          </p:txBody>
        </p:sp>
        <p:grpSp>
          <p:nvGrpSpPr>
            <p:cNvPr id="24" name="Group 24"/>
            <p:cNvGrpSpPr/>
            <p:nvPr/>
          </p:nvGrpSpPr>
          <p:grpSpPr>
            <a:xfrm>
              <a:off x="0" y="0"/>
              <a:ext cx="5441334" cy="1199828"/>
              <a:chOff x="0" y="0"/>
              <a:chExt cx="1338376" cy="295115"/>
            </a:xfrm>
          </p:grpSpPr>
          <p:sp>
            <p:nvSpPr>
              <p:cNvPr id="25" name="Freeform 25"/>
              <p:cNvSpPr/>
              <p:nvPr/>
            </p:nvSpPr>
            <p:spPr>
              <a:xfrm>
                <a:off x="0" y="0"/>
                <a:ext cx="1338376" cy="295115"/>
              </a:xfrm>
              <a:custGeom>
                <a:avLst/>
                <a:gdLst/>
                <a:ahLst/>
                <a:cxnLst/>
                <a:rect l="l" t="t" r="r" b="b"/>
                <a:pathLst>
                  <a:path w="1338376" h="295115">
                    <a:moveTo>
                      <a:pt x="37457" y="0"/>
                    </a:moveTo>
                    <a:lnTo>
                      <a:pt x="1300919" y="0"/>
                    </a:lnTo>
                    <a:cubicBezTo>
                      <a:pt x="1321606" y="0"/>
                      <a:pt x="1338376" y="16770"/>
                      <a:pt x="1338376" y="37457"/>
                    </a:cubicBezTo>
                    <a:lnTo>
                      <a:pt x="1338376" y="257658"/>
                    </a:lnTo>
                    <a:cubicBezTo>
                      <a:pt x="1338376" y="267593"/>
                      <a:pt x="1334429" y="277120"/>
                      <a:pt x="1327405" y="284144"/>
                    </a:cubicBezTo>
                    <a:cubicBezTo>
                      <a:pt x="1320380" y="291169"/>
                      <a:pt x="1310853" y="295115"/>
                      <a:pt x="1300919" y="295115"/>
                    </a:cubicBezTo>
                    <a:lnTo>
                      <a:pt x="37457" y="295115"/>
                    </a:lnTo>
                    <a:cubicBezTo>
                      <a:pt x="16770" y="295115"/>
                      <a:pt x="0" y="278345"/>
                      <a:pt x="0" y="257658"/>
                    </a:cubicBezTo>
                    <a:lnTo>
                      <a:pt x="0" y="37457"/>
                    </a:lnTo>
                    <a:cubicBezTo>
                      <a:pt x="0" y="16770"/>
                      <a:pt x="16770" y="0"/>
                      <a:pt x="37457" y="0"/>
                    </a:cubicBezTo>
                    <a:close/>
                  </a:path>
                </a:pathLst>
              </a:custGeom>
              <a:solidFill>
                <a:srgbClr val="FFFFFF"/>
              </a:solidFill>
            </p:spPr>
          </p:sp>
          <p:sp>
            <p:nvSpPr>
              <p:cNvPr id="26" name="TextBox 26"/>
              <p:cNvSpPr txBox="1"/>
              <p:nvPr/>
            </p:nvSpPr>
            <p:spPr>
              <a:xfrm>
                <a:off x="0" y="-114300"/>
                <a:ext cx="1338376" cy="409415"/>
              </a:xfrm>
              <a:prstGeom prst="rect">
                <a:avLst/>
              </a:prstGeom>
            </p:spPr>
            <p:txBody>
              <a:bodyPr lIns="50800" tIns="50800" rIns="50800" bIns="50800" rtlCol="0" anchor="ctr"/>
              <a:lstStyle/>
              <a:p>
                <a:pPr algn="ctr">
                  <a:lnSpc>
                    <a:spcPts val="3910"/>
                  </a:lnSpc>
                </a:pPr>
                <a:endParaRPr/>
              </a:p>
            </p:txBody>
          </p:sp>
        </p:grpSp>
        <p:sp>
          <p:nvSpPr>
            <p:cNvPr id="27" name="TextBox 27"/>
            <p:cNvSpPr txBox="1"/>
            <p:nvPr/>
          </p:nvSpPr>
          <p:spPr>
            <a:xfrm>
              <a:off x="83849" y="256060"/>
              <a:ext cx="5273635" cy="802008"/>
            </a:xfrm>
            <a:prstGeom prst="rect">
              <a:avLst/>
            </a:prstGeom>
          </p:spPr>
          <p:txBody>
            <a:bodyPr lIns="0" tIns="0" rIns="0" bIns="0" rtlCol="0" anchor="t">
              <a:spAutoFit/>
            </a:bodyPr>
            <a:lstStyle/>
            <a:p>
              <a:pPr marL="0" lvl="0" indent="0" algn="ctr">
                <a:lnSpc>
                  <a:spcPts val="4387"/>
                </a:lnSpc>
                <a:spcBef>
                  <a:spcPct val="0"/>
                </a:spcBef>
              </a:pPr>
              <a:r>
                <a:rPr lang="en-US" sz="4570" b="1" spc="-205">
                  <a:solidFill>
                    <a:srgbClr val="00765A"/>
                  </a:solidFill>
                  <a:latin typeface="Montserrat Bold"/>
                  <a:ea typeface="Montserrat Bold"/>
                  <a:cs typeface="Montserrat Bold"/>
                  <a:sym typeface="Montserrat Bold"/>
                </a:rPr>
                <a:t>Welcome To</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a:extLst>
            <a:ext uri="{FF2B5EF4-FFF2-40B4-BE49-F238E27FC236}">
              <a16:creationId xmlns:a16="http://schemas.microsoft.com/office/drawing/2014/main" id="{9769CD35-CAAC-908A-D80A-B6E1E933874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64DAEA-BF2A-4997-4640-3DF440EF2ADF}"/>
              </a:ext>
            </a:extLst>
          </p:cNvPr>
          <p:cNvGrpSpPr/>
          <p:nvPr/>
        </p:nvGrpSpPr>
        <p:grpSpPr>
          <a:xfrm rot="-3022589">
            <a:off x="9028339" y="-6392231"/>
            <a:ext cx="13614672" cy="11584254"/>
            <a:chOff x="0" y="0"/>
            <a:chExt cx="477631" cy="406400"/>
          </a:xfrm>
        </p:grpSpPr>
        <p:sp>
          <p:nvSpPr>
            <p:cNvPr id="3" name="Freeform 3">
              <a:extLst>
                <a:ext uri="{FF2B5EF4-FFF2-40B4-BE49-F238E27FC236}">
                  <a16:creationId xmlns:a16="http://schemas.microsoft.com/office/drawing/2014/main" id="{7B6DBF6B-C328-A10C-1B09-09F0EFCB16F2}"/>
                </a:ext>
              </a:extLst>
            </p:cNvPr>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a:extLst>
                <a:ext uri="{FF2B5EF4-FFF2-40B4-BE49-F238E27FC236}">
                  <a16:creationId xmlns:a16="http://schemas.microsoft.com/office/drawing/2014/main" id="{D26D8D11-E235-23F6-77A4-B33295596E9D}"/>
                </a:ext>
              </a:extLst>
            </p:cNvPr>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a:extLst>
              <a:ext uri="{FF2B5EF4-FFF2-40B4-BE49-F238E27FC236}">
                <a16:creationId xmlns:a16="http://schemas.microsoft.com/office/drawing/2014/main" id="{72CE937F-7C2C-252D-A2DF-48C2813ABD73}"/>
              </a:ext>
            </a:extLst>
          </p:cNvPr>
          <p:cNvGrpSpPr/>
          <p:nvPr/>
        </p:nvGrpSpPr>
        <p:grpSpPr>
          <a:xfrm rot="-3022589">
            <a:off x="16453287" y="1303783"/>
            <a:ext cx="3750229" cy="1875115"/>
            <a:chOff x="0" y="0"/>
            <a:chExt cx="812800" cy="406400"/>
          </a:xfrm>
        </p:grpSpPr>
        <p:sp>
          <p:nvSpPr>
            <p:cNvPr id="6" name="Freeform 6">
              <a:extLst>
                <a:ext uri="{FF2B5EF4-FFF2-40B4-BE49-F238E27FC236}">
                  <a16:creationId xmlns:a16="http://schemas.microsoft.com/office/drawing/2014/main" id="{AC0A43E2-D54E-847B-4FB8-0B26224407A0}"/>
                </a:ext>
              </a:extLst>
            </p:cNvPr>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a:extLst>
                <a:ext uri="{FF2B5EF4-FFF2-40B4-BE49-F238E27FC236}">
                  <a16:creationId xmlns:a16="http://schemas.microsoft.com/office/drawing/2014/main" id="{BF4234AC-FDF8-3126-F03A-258E945F35D6}"/>
                </a:ext>
              </a:extLst>
            </p:cNvPr>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a:extLst>
              <a:ext uri="{FF2B5EF4-FFF2-40B4-BE49-F238E27FC236}">
                <a16:creationId xmlns:a16="http://schemas.microsoft.com/office/drawing/2014/main" id="{2722568F-1C26-47C9-DF50-B0FF940DD816}"/>
              </a:ext>
            </a:extLst>
          </p:cNvPr>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79BE7DBE-A4EB-5B24-8AFE-D84B654F48DD}"/>
              </a:ext>
            </a:extLst>
          </p:cNvPr>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a:extLst>
              <a:ext uri="{FF2B5EF4-FFF2-40B4-BE49-F238E27FC236}">
                <a16:creationId xmlns:a16="http://schemas.microsoft.com/office/drawing/2014/main" id="{C42D6434-13F9-D57D-277F-2FD1EA96FD07}"/>
              </a:ext>
            </a:extLst>
          </p:cNvPr>
          <p:cNvGrpSpPr/>
          <p:nvPr/>
        </p:nvGrpSpPr>
        <p:grpSpPr>
          <a:xfrm rot="-3022589">
            <a:off x="-3067569" y="5981685"/>
            <a:ext cx="13614672" cy="11584254"/>
            <a:chOff x="0" y="0"/>
            <a:chExt cx="477631" cy="406400"/>
          </a:xfrm>
        </p:grpSpPr>
        <p:sp>
          <p:nvSpPr>
            <p:cNvPr id="11" name="Freeform 11">
              <a:extLst>
                <a:ext uri="{FF2B5EF4-FFF2-40B4-BE49-F238E27FC236}">
                  <a16:creationId xmlns:a16="http://schemas.microsoft.com/office/drawing/2014/main" id="{3A4E8E78-DCD9-1A17-8C55-901520C81E02}"/>
                </a:ext>
              </a:extLst>
            </p:cNvPr>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a:extLst>
                <a:ext uri="{FF2B5EF4-FFF2-40B4-BE49-F238E27FC236}">
                  <a16:creationId xmlns:a16="http://schemas.microsoft.com/office/drawing/2014/main" id="{5EBDCC51-7E34-73B6-5FF4-AD65CF818574}"/>
                </a:ext>
              </a:extLst>
            </p:cNvPr>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a:extLst>
              <a:ext uri="{FF2B5EF4-FFF2-40B4-BE49-F238E27FC236}">
                <a16:creationId xmlns:a16="http://schemas.microsoft.com/office/drawing/2014/main" id="{A4DCCE1C-26A8-C9DC-7D64-0EF9508D0374}"/>
              </a:ext>
            </a:extLst>
          </p:cNvPr>
          <p:cNvGrpSpPr/>
          <p:nvPr/>
        </p:nvGrpSpPr>
        <p:grpSpPr>
          <a:xfrm rot="-3022589">
            <a:off x="-2284179" y="6647115"/>
            <a:ext cx="3750229" cy="1875115"/>
            <a:chOff x="0" y="0"/>
            <a:chExt cx="812800" cy="406400"/>
          </a:xfrm>
        </p:grpSpPr>
        <p:sp>
          <p:nvSpPr>
            <p:cNvPr id="14" name="Freeform 14">
              <a:extLst>
                <a:ext uri="{FF2B5EF4-FFF2-40B4-BE49-F238E27FC236}">
                  <a16:creationId xmlns:a16="http://schemas.microsoft.com/office/drawing/2014/main" id="{31DFC6C6-764E-36F5-3F7F-94B73394CCBC}"/>
                </a:ext>
              </a:extLst>
            </p:cNvPr>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a:extLst>
                <a:ext uri="{FF2B5EF4-FFF2-40B4-BE49-F238E27FC236}">
                  <a16:creationId xmlns:a16="http://schemas.microsoft.com/office/drawing/2014/main" id="{343A2D5B-8553-3D8F-34D8-2757C23753F5}"/>
                </a:ext>
              </a:extLst>
            </p:cNvPr>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TextBox 16">
            <a:extLst>
              <a:ext uri="{FF2B5EF4-FFF2-40B4-BE49-F238E27FC236}">
                <a16:creationId xmlns:a16="http://schemas.microsoft.com/office/drawing/2014/main" id="{7B64D0BB-8685-D436-59BD-2F41A899B9EE}"/>
              </a:ext>
            </a:extLst>
          </p:cNvPr>
          <p:cNvSpPr txBox="1"/>
          <p:nvPr/>
        </p:nvSpPr>
        <p:spPr>
          <a:xfrm>
            <a:off x="1028700" y="1076325"/>
            <a:ext cx="2309912"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7" name="Group 17">
            <a:extLst>
              <a:ext uri="{FF2B5EF4-FFF2-40B4-BE49-F238E27FC236}">
                <a16:creationId xmlns:a16="http://schemas.microsoft.com/office/drawing/2014/main" id="{0E41377A-77C4-ED6A-853A-DAD9BB49E285}"/>
              </a:ext>
            </a:extLst>
          </p:cNvPr>
          <p:cNvGrpSpPr/>
          <p:nvPr/>
        </p:nvGrpSpPr>
        <p:grpSpPr>
          <a:xfrm>
            <a:off x="1949647" y="1642908"/>
            <a:ext cx="15969003" cy="8342315"/>
            <a:chOff x="-492467" y="-514505"/>
            <a:chExt cx="21292006" cy="11123088"/>
          </a:xfrm>
        </p:grpSpPr>
        <p:sp>
          <p:nvSpPr>
            <p:cNvPr id="18" name="TextBox 18">
              <a:extLst>
                <a:ext uri="{FF2B5EF4-FFF2-40B4-BE49-F238E27FC236}">
                  <a16:creationId xmlns:a16="http://schemas.microsoft.com/office/drawing/2014/main" id="{B7B17A93-DEB9-0F22-1AF2-E25DF4983DAC}"/>
                </a:ext>
              </a:extLst>
            </p:cNvPr>
            <p:cNvSpPr txBox="1"/>
            <p:nvPr/>
          </p:nvSpPr>
          <p:spPr>
            <a:xfrm>
              <a:off x="-492467" y="-514505"/>
              <a:ext cx="21292006" cy="1897956"/>
            </a:xfrm>
            <a:prstGeom prst="rect">
              <a:avLst/>
            </a:prstGeom>
          </p:spPr>
          <p:txBody>
            <a:bodyPr wrap="square" lIns="0" tIns="0" rIns="0" bIns="0" rtlCol="0" anchor="t">
              <a:spAutoFit/>
            </a:bodyPr>
            <a:lstStyle/>
            <a:p>
              <a:pPr lvl="0">
                <a:lnSpc>
                  <a:spcPts val="11147"/>
                </a:lnSpc>
                <a:spcBef>
                  <a:spcPct val="0"/>
                </a:spcBef>
              </a:pPr>
              <a:r>
                <a:rPr lang="en-GB" sz="9600" b="1" dirty="0">
                  <a:solidFill>
                    <a:schemeClr val="bg1"/>
                  </a:solidFill>
                </a:rPr>
                <a:t>Business Model of Our Project</a:t>
              </a:r>
              <a:endParaRPr lang="en-US" sz="11611" b="1" spc="-522" dirty="0">
                <a:solidFill>
                  <a:schemeClr val="bg1"/>
                </a:solidFill>
                <a:latin typeface="Montserrat Bold"/>
                <a:ea typeface="Montserrat Bold"/>
                <a:cs typeface="Montserrat Bold"/>
                <a:sym typeface="Montserrat Bold"/>
              </a:endParaRPr>
            </a:p>
          </p:txBody>
        </p:sp>
        <p:sp>
          <p:nvSpPr>
            <p:cNvPr id="19" name="TextBox 19">
              <a:extLst>
                <a:ext uri="{FF2B5EF4-FFF2-40B4-BE49-F238E27FC236}">
                  <a16:creationId xmlns:a16="http://schemas.microsoft.com/office/drawing/2014/main" id="{9361E886-A17F-B5AE-645A-AE594E3C4FB0}"/>
                </a:ext>
              </a:extLst>
            </p:cNvPr>
            <p:cNvSpPr txBox="1"/>
            <p:nvPr/>
          </p:nvSpPr>
          <p:spPr>
            <a:xfrm>
              <a:off x="-444655" y="1416322"/>
              <a:ext cx="20819490" cy="9192261"/>
            </a:xfrm>
            <a:prstGeom prst="rect">
              <a:avLst/>
            </a:prstGeom>
          </p:spPr>
          <p:txBody>
            <a:bodyPr wrap="square" lIns="0" tIns="0" rIns="0" bIns="0" rtlCol="0" anchor="t">
              <a:spAutoFit/>
            </a:bodyPr>
            <a:lstStyle/>
            <a:p>
              <a:r>
                <a:rPr lang="en-GB" sz="3200" dirty="0">
                  <a:solidFill>
                    <a:schemeClr val="bg1"/>
                  </a:solidFill>
                </a:rPr>
                <a:t>Our project follows a </a:t>
              </a:r>
              <a:r>
                <a:rPr lang="en-GB" sz="3200" b="1" dirty="0">
                  <a:solidFill>
                    <a:schemeClr val="bg1"/>
                  </a:solidFill>
                </a:rPr>
                <a:t>B2B (Business to Business)</a:t>
              </a:r>
              <a:r>
                <a:rPr lang="en-GB" sz="3200" dirty="0">
                  <a:solidFill>
                    <a:schemeClr val="bg1"/>
                  </a:solidFill>
                </a:rPr>
                <a:t> model. That means we aim to provide our software solution to pharmaceutical manufacturing companies to streamline and simplify their operations.</a:t>
              </a:r>
            </a:p>
            <a:p>
              <a:endParaRPr lang="en-GB" sz="3200" dirty="0">
                <a:solidFill>
                  <a:schemeClr val="bg1"/>
                </a:solidFill>
              </a:endParaRPr>
            </a:p>
            <a:p>
              <a:r>
                <a:rPr lang="en-GB" sz="3200" b="1" dirty="0">
                  <a:highlight>
                    <a:srgbClr val="FFFF00"/>
                  </a:highlight>
                </a:rPr>
                <a:t>License-Based Subscription</a:t>
              </a:r>
              <a:br>
                <a:rPr lang="en-GB" sz="3200" dirty="0"/>
              </a:br>
              <a:r>
                <a:rPr lang="en-GB" sz="3200" dirty="0">
                  <a:solidFill>
                    <a:schemeClr val="bg1"/>
                  </a:solidFill>
                </a:rPr>
                <a:t>We will offer the software as a licensed product with monthly or yearly subscription plans.</a:t>
              </a:r>
            </a:p>
            <a:p>
              <a:endParaRPr lang="en-GB" sz="3200" dirty="0">
                <a:solidFill>
                  <a:schemeClr val="bg1"/>
                </a:solidFill>
              </a:endParaRPr>
            </a:p>
            <a:p>
              <a:r>
                <a:rPr lang="en-GB" sz="3200" b="1" dirty="0">
                  <a:highlight>
                    <a:srgbClr val="FFFF00"/>
                  </a:highlight>
                </a:rPr>
                <a:t>Customization Services</a:t>
              </a:r>
              <a:br>
                <a:rPr lang="en-GB" sz="3200" dirty="0">
                  <a:solidFill>
                    <a:schemeClr val="bg1"/>
                  </a:solidFill>
                </a:rPr>
              </a:br>
              <a:r>
                <a:rPr lang="en-GB" sz="3200" dirty="0">
                  <a:solidFill>
                    <a:schemeClr val="bg1"/>
                  </a:solidFill>
                </a:rPr>
                <a:t>We can customize the system based on the specific needs of different pharmaceutical companies.</a:t>
              </a:r>
            </a:p>
            <a:p>
              <a:endParaRPr lang="en-GB" sz="3200" dirty="0">
                <a:solidFill>
                  <a:schemeClr val="bg1"/>
                </a:solidFill>
              </a:endParaRPr>
            </a:p>
            <a:p>
              <a:r>
                <a:rPr lang="en-GB" sz="3200" b="1" dirty="0">
                  <a:highlight>
                    <a:srgbClr val="FFFF00"/>
                  </a:highlight>
                </a:rPr>
                <a:t>Data Security &amp; Analytics</a:t>
              </a:r>
              <a:br>
                <a:rPr lang="en-GB" sz="3200" dirty="0">
                  <a:solidFill>
                    <a:schemeClr val="bg1"/>
                  </a:solidFill>
                </a:rPr>
              </a:br>
              <a:r>
                <a:rPr lang="en-GB" sz="3200" dirty="0">
                  <a:solidFill>
                    <a:schemeClr val="bg1"/>
                  </a:solidFill>
                </a:rPr>
                <a:t>We ensure secure handling of business data and provide insightful analytics to help companies make better decisions.</a:t>
              </a:r>
            </a:p>
          </p:txBody>
        </p:sp>
      </p:grpSp>
      <p:grpSp>
        <p:nvGrpSpPr>
          <p:cNvPr id="20" name="Group 20">
            <a:extLst>
              <a:ext uri="{FF2B5EF4-FFF2-40B4-BE49-F238E27FC236}">
                <a16:creationId xmlns:a16="http://schemas.microsoft.com/office/drawing/2014/main" id="{975082C7-4D49-F0DF-CE1D-01612F75C860}"/>
              </a:ext>
            </a:extLst>
          </p:cNvPr>
          <p:cNvGrpSpPr/>
          <p:nvPr/>
        </p:nvGrpSpPr>
        <p:grpSpPr>
          <a:xfrm>
            <a:off x="12482742" y="1135856"/>
            <a:ext cx="4502404" cy="301625"/>
            <a:chOff x="0" y="0"/>
            <a:chExt cx="6003206" cy="402167"/>
          </a:xfrm>
        </p:grpSpPr>
        <p:sp>
          <p:nvSpPr>
            <p:cNvPr id="21" name="TextBox 21">
              <a:extLst>
                <a:ext uri="{FF2B5EF4-FFF2-40B4-BE49-F238E27FC236}">
                  <a16:creationId xmlns:a16="http://schemas.microsoft.com/office/drawing/2014/main" id="{71E4E00E-916B-79E4-074F-3A06CC0F43A5}"/>
                </a:ext>
              </a:extLst>
            </p:cNvPr>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2" name="TextBox 22">
              <a:extLst>
                <a:ext uri="{FF2B5EF4-FFF2-40B4-BE49-F238E27FC236}">
                  <a16:creationId xmlns:a16="http://schemas.microsoft.com/office/drawing/2014/main" id="{C70F6870-145E-D8E1-F864-A6A54E837FD8}"/>
                </a:ext>
              </a:extLst>
            </p:cNvPr>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3" name="TextBox 23">
              <a:extLst>
                <a:ext uri="{FF2B5EF4-FFF2-40B4-BE49-F238E27FC236}">
                  <a16:creationId xmlns:a16="http://schemas.microsoft.com/office/drawing/2014/main" id="{EF8011A7-5A5B-22B4-D575-99898B5162D0}"/>
                </a:ext>
              </a:extLst>
            </p:cNvPr>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extLst>
      <p:ext uri="{BB962C8B-B14F-4D97-AF65-F5344CB8AC3E}">
        <p14:creationId xmlns:p14="http://schemas.microsoft.com/office/powerpoint/2010/main" val="116604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3067569" y="5981685"/>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9028339" y="-6392231"/>
            <a:ext cx="13614672" cy="11584254"/>
            <a:chOff x="0" y="0"/>
            <a:chExt cx="477631" cy="406400"/>
          </a:xfrm>
        </p:grpSpPr>
        <p:sp>
          <p:nvSpPr>
            <p:cNvPr id="6" name="Freeform 6"/>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7" name="TextBox 7"/>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rot="-3022589">
            <a:off x="16453287" y="1303783"/>
            <a:ext cx="3750229" cy="1875115"/>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0" name="TextBox 10"/>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1" name="Freeform 11"/>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TextBox 16"/>
          <p:cNvSpPr txBox="1"/>
          <p:nvPr/>
        </p:nvSpPr>
        <p:spPr>
          <a:xfrm>
            <a:off x="3084259" y="2075684"/>
            <a:ext cx="8994268" cy="1477328"/>
          </a:xfrm>
          <a:prstGeom prst="rect">
            <a:avLst/>
          </a:prstGeom>
        </p:spPr>
        <p:txBody>
          <a:bodyPr lIns="0" tIns="0" rIns="0" bIns="0" rtlCol="0" anchor="t">
            <a:spAutoFit/>
          </a:bodyPr>
          <a:lstStyle/>
          <a:p>
            <a:r>
              <a:rPr lang="en-GB" sz="9600" b="1" dirty="0">
                <a:solidFill>
                  <a:schemeClr val="bg2"/>
                </a:solidFill>
              </a:rPr>
              <a:t>Technology Uses</a:t>
            </a:r>
          </a:p>
        </p:txBody>
      </p:sp>
      <p:sp>
        <p:nvSpPr>
          <p:cNvPr id="17" name="TextBox 17"/>
          <p:cNvSpPr txBox="1"/>
          <p:nvPr/>
        </p:nvSpPr>
        <p:spPr>
          <a:xfrm>
            <a:off x="3217800" y="4004339"/>
            <a:ext cx="13059429" cy="2462213"/>
          </a:xfrm>
          <a:prstGeom prst="rect">
            <a:avLst/>
          </a:prstGeom>
        </p:spPr>
        <p:txBody>
          <a:bodyPr wrap="square" lIns="0" tIns="0" rIns="0" bIns="0" rtlCol="0" anchor="t">
            <a:spAutoFit/>
          </a:bodyPr>
          <a:lstStyle/>
          <a:p>
            <a:r>
              <a:rPr lang="en-GB" sz="4000" b="1" dirty="0">
                <a:solidFill>
                  <a:schemeClr val="bg2"/>
                </a:solidFill>
              </a:rPr>
              <a:t>Backend</a:t>
            </a:r>
            <a:r>
              <a:rPr lang="en-GB" sz="4000" dirty="0">
                <a:solidFill>
                  <a:schemeClr val="bg2"/>
                </a:solidFill>
              </a:rPr>
              <a:t>: C# with ASP.NET Core MVC &amp; Web API</a:t>
            </a:r>
          </a:p>
          <a:p>
            <a:r>
              <a:rPr lang="en-GB" sz="4000" b="1" dirty="0">
                <a:solidFill>
                  <a:schemeClr val="bg2"/>
                </a:solidFill>
              </a:rPr>
              <a:t>Frontend</a:t>
            </a:r>
            <a:r>
              <a:rPr lang="en-GB" sz="4000" dirty="0">
                <a:solidFill>
                  <a:schemeClr val="bg2"/>
                </a:solidFill>
              </a:rPr>
              <a:t>: CSS / JavaScript </a:t>
            </a:r>
            <a:br>
              <a:rPr lang="en-GB" sz="4000" dirty="0">
                <a:solidFill>
                  <a:schemeClr val="bg2"/>
                </a:solidFill>
              </a:rPr>
            </a:br>
            <a:r>
              <a:rPr lang="en-GB" sz="4000" b="1" dirty="0">
                <a:solidFill>
                  <a:schemeClr val="bg2"/>
                </a:solidFill>
              </a:rPr>
              <a:t>Database</a:t>
            </a:r>
            <a:r>
              <a:rPr lang="en-GB" sz="4000" dirty="0">
                <a:solidFill>
                  <a:schemeClr val="bg2"/>
                </a:solidFill>
              </a:rPr>
              <a:t>: MySQL</a:t>
            </a:r>
            <a:br>
              <a:rPr lang="en-GB" sz="4000" dirty="0">
                <a:solidFill>
                  <a:schemeClr val="bg2"/>
                </a:solidFill>
              </a:rPr>
            </a:br>
            <a:r>
              <a:rPr lang="en-GB" sz="4000" b="1" dirty="0">
                <a:solidFill>
                  <a:schemeClr val="bg2"/>
                </a:solidFill>
              </a:rPr>
              <a:t>Authentication</a:t>
            </a:r>
            <a:r>
              <a:rPr lang="en-GB" sz="4000" dirty="0">
                <a:solidFill>
                  <a:schemeClr val="bg2"/>
                </a:solidFill>
              </a:rPr>
              <a:t>: ASP.NET Identity or custom role-based login</a:t>
            </a:r>
          </a:p>
        </p:txBody>
      </p:sp>
      <p:sp>
        <p:nvSpPr>
          <p:cNvPr id="18" name="TextBox 18"/>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sp>
        <p:nvSpPr>
          <p:cNvPr id="19" name="TextBox 19"/>
          <p:cNvSpPr txBox="1"/>
          <p:nvPr/>
        </p:nvSpPr>
        <p:spPr>
          <a:xfrm>
            <a:off x="1028700" y="8983272"/>
            <a:ext cx="3798767"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www.pharmaintel.com</a:t>
            </a:r>
          </a:p>
        </p:txBody>
      </p:sp>
      <p:grpSp>
        <p:nvGrpSpPr>
          <p:cNvPr id="20" name="Group 20"/>
          <p:cNvGrpSpPr/>
          <p:nvPr/>
        </p:nvGrpSpPr>
        <p:grpSpPr>
          <a:xfrm>
            <a:off x="12482742" y="1135856"/>
            <a:ext cx="4502404" cy="301625"/>
            <a:chOff x="0" y="0"/>
            <a:chExt cx="6003206" cy="402167"/>
          </a:xfrm>
        </p:grpSpPr>
        <p:sp>
          <p:nvSpPr>
            <p:cNvPr id="21" name="TextBox 21"/>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2" name="TextBox 22"/>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3" name="TextBox 23"/>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a:extLst>
            <a:ext uri="{FF2B5EF4-FFF2-40B4-BE49-F238E27FC236}">
              <a16:creationId xmlns:a16="http://schemas.microsoft.com/office/drawing/2014/main" id="{4543D687-F39C-2299-B4C0-1070FC2FE8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69E512A-A989-F73F-D7B4-949AE441B8C4}"/>
              </a:ext>
            </a:extLst>
          </p:cNvPr>
          <p:cNvGrpSpPr/>
          <p:nvPr/>
        </p:nvGrpSpPr>
        <p:grpSpPr>
          <a:xfrm rot="-3022589">
            <a:off x="-3067569" y="5981685"/>
            <a:ext cx="13614672" cy="11584254"/>
            <a:chOff x="0" y="0"/>
            <a:chExt cx="477631" cy="406400"/>
          </a:xfrm>
        </p:grpSpPr>
        <p:sp>
          <p:nvSpPr>
            <p:cNvPr id="3" name="Freeform 3">
              <a:extLst>
                <a:ext uri="{FF2B5EF4-FFF2-40B4-BE49-F238E27FC236}">
                  <a16:creationId xmlns:a16="http://schemas.microsoft.com/office/drawing/2014/main" id="{8D4FA43C-30AC-2499-06D2-216D163E6F03}"/>
                </a:ext>
              </a:extLst>
            </p:cNvPr>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a:extLst>
                <a:ext uri="{FF2B5EF4-FFF2-40B4-BE49-F238E27FC236}">
                  <a16:creationId xmlns:a16="http://schemas.microsoft.com/office/drawing/2014/main" id="{D718BDE2-F662-5648-4AF6-070C5A8C67B1}"/>
                </a:ext>
              </a:extLst>
            </p:cNvPr>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a:extLst>
              <a:ext uri="{FF2B5EF4-FFF2-40B4-BE49-F238E27FC236}">
                <a16:creationId xmlns:a16="http://schemas.microsoft.com/office/drawing/2014/main" id="{8744F2FB-657B-9C01-29C5-C96968C0DEBA}"/>
              </a:ext>
            </a:extLst>
          </p:cNvPr>
          <p:cNvGrpSpPr/>
          <p:nvPr/>
        </p:nvGrpSpPr>
        <p:grpSpPr>
          <a:xfrm rot="-3022589">
            <a:off x="9028339" y="-6392231"/>
            <a:ext cx="13614672" cy="11584254"/>
            <a:chOff x="0" y="0"/>
            <a:chExt cx="477631" cy="406400"/>
          </a:xfrm>
        </p:grpSpPr>
        <p:sp>
          <p:nvSpPr>
            <p:cNvPr id="6" name="Freeform 6">
              <a:extLst>
                <a:ext uri="{FF2B5EF4-FFF2-40B4-BE49-F238E27FC236}">
                  <a16:creationId xmlns:a16="http://schemas.microsoft.com/office/drawing/2014/main" id="{6938010B-2D54-5FA2-B843-F49155CF27B8}"/>
                </a:ext>
              </a:extLst>
            </p:cNvPr>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7" name="TextBox 7">
              <a:extLst>
                <a:ext uri="{FF2B5EF4-FFF2-40B4-BE49-F238E27FC236}">
                  <a16:creationId xmlns:a16="http://schemas.microsoft.com/office/drawing/2014/main" id="{A11C0B20-43E6-FCE7-A3BF-E696FF5F6819}"/>
                </a:ext>
              </a:extLst>
            </p:cNvPr>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8" name="Group 8">
            <a:extLst>
              <a:ext uri="{FF2B5EF4-FFF2-40B4-BE49-F238E27FC236}">
                <a16:creationId xmlns:a16="http://schemas.microsoft.com/office/drawing/2014/main" id="{B03DE7F2-FAD9-B660-87BF-8227C285A09C}"/>
              </a:ext>
            </a:extLst>
          </p:cNvPr>
          <p:cNvGrpSpPr/>
          <p:nvPr/>
        </p:nvGrpSpPr>
        <p:grpSpPr>
          <a:xfrm rot="-3022589">
            <a:off x="16453287" y="1303783"/>
            <a:ext cx="3750229" cy="1875115"/>
            <a:chOff x="0" y="0"/>
            <a:chExt cx="812800" cy="406400"/>
          </a:xfrm>
        </p:grpSpPr>
        <p:sp>
          <p:nvSpPr>
            <p:cNvPr id="9" name="Freeform 9">
              <a:extLst>
                <a:ext uri="{FF2B5EF4-FFF2-40B4-BE49-F238E27FC236}">
                  <a16:creationId xmlns:a16="http://schemas.microsoft.com/office/drawing/2014/main" id="{E363865D-6FB4-3786-4A94-6A0321BC11AD}"/>
                </a:ext>
              </a:extLst>
            </p:cNvPr>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0" name="TextBox 10">
              <a:extLst>
                <a:ext uri="{FF2B5EF4-FFF2-40B4-BE49-F238E27FC236}">
                  <a16:creationId xmlns:a16="http://schemas.microsoft.com/office/drawing/2014/main" id="{B3CA63C9-8D69-E91A-2968-7000AC783618}"/>
                </a:ext>
              </a:extLst>
            </p:cNvPr>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1" name="Freeform 11">
            <a:extLst>
              <a:ext uri="{FF2B5EF4-FFF2-40B4-BE49-F238E27FC236}">
                <a16:creationId xmlns:a16="http://schemas.microsoft.com/office/drawing/2014/main" id="{500F25CC-9A40-037C-7DC5-AA362CD2A80D}"/>
              </a:ext>
            </a:extLst>
          </p:cNvPr>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a:extLst>
              <a:ext uri="{FF2B5EF4-FFF2-40B4-BE49-F238E27FC236}">
                <a16:creationId xmlns:a16="http://schemas.microsoft.com/office/drawing/2014/main" id="{BE4CB099-B487-F69D-07F9-806743FB91BB}"/>
              </a:ext>
            </a:extLst>
          </p:cNvPr>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a:extLst>
              <a:ext uri="{FF2B5EF4-FFF2-40B4-BE49-F238E27FC236}">
                <a16:creationId xmlns:a16="http://schemas.microsoft.com/office/drawing/2014/main" id="{CC216B88-D934-F0DD-C7E1-10C5DCF7ECE6}"/>
              </a:ext>
            </a:extLst>
          </p:cNvPr>
          <p:cNvGrpSpPr/>
          <p:nvPr/>
        </p:nvGrpSpPr>
        <p:grpSpPr>
          <a:xfrm rot="-3022589">
            <a:off x="-2284179" y="6647115"/>
            <a:ext cx="3750229" cy="1875115"/>
            <a:chOff x="0" y="0"/>
            <a:chExt cx="812800" cy="406400"/>
          </a:xfrm>
        </p:grpSpPr>
        <p:sp>
          <p:nvSpPr>
            <p:cNvPr id="14" name="Freeform 14">
              <a:extLst>
                <a:ext uri="{FF2B5EF4-FFF2-40B4-BE49-F238E27FC236}">
                  <a16:creationId xmlns:a16="http://schemas.microsoft.com/office/drawing/2014/main" id="{2DA5AAF7-1F5E-0FB5-AE2E-2A694C1363A6}"/>
                </a:ext>
              </a:extLst>
            </p:cNvPr>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a:extLst>
                <a:ext uri="{FF2B5EF4-FFF2-40B4-BE49-F238E27FC236}">
                  <a16:creationId xmlns:a16="http://schemas.microsoft.com/office/drawing/2014/main" id="{4A115C03-FE7F-07DA-4E41-30F192B6EC32}"/>
                </a:ext>
              </a:extLst>
            </p:cNvPr>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TextBox 16">
            <a:extLst>
              <a:ext uri="{FF2B5EF4-FFF2-40B4-BE49-F238E27FC236}">
                <a16:creationId xmlns:a16="http://schemas.microsoft.com/office/drawing/2014/main" id="{3943438A-6669-1EDD-5255-F812A266491F}"/>
              </a:ext>
            </a:extLst>
          </p:cNvPr>
          <p:cNvSpPr txBox="1"/>
          <p:nvPr/>
        </p:nvSpPr>
        <p:spPr>
          <a:xfrm>
            <a:off x="3084259" y="2075684"/>
            <a:ext cx="8994268" cy="1201851"/>
          </a:xfrm>
          <a:prstGeom prst="rect">
            <a:avLst/>
          </a:prstGeom>
        </p:spPr>
        <p:txBody>
          <a:bodyPr lIns="0" tIns="0" rIns="0" bIns="0" rtlCol="0" anchor="t">
            <a:spAutoFit/>
          </a:bodyPr>
          <a:lstStyle/>
          <a:p>
            <a:pPr marL="0" lvl="0" indent="0" algn="l">
              <a:lnSpc>
                <a:spcPts val="8995"/>
              </a:lnSpc>
              <a:spcBef>
                <a:spcPct val="0"/>
              </a:spcBef>
            </a:pPr>
            <a:r>
              <a:rPr lang="en-US" sz="9370" b="1" spc="-421">
                <a:solidFill>
                  <a:srgbClr val="FFFFFF"/>
                </a:solidFill>
                <a:latin typeface="Montserrat Bold"/>
                <a:ea typeface="Montserrat Bold"/>
                <a:cs typeface="Montserrat Bold"/>
                <a:sym typeface="Montserrat Bold"/>
              </a:rPr>
              <a:t>Main Features</a:t>
            </a:r>
          </a:p>
        </p:txBody>
      </p:sp>
      <p:sp>
        <p:nvSpPr>
          <p:cNvPr id="17" name="TextBox 17">
            <a:extLst>
              <a:ext uri="{FF2B5EF4-FFF2-40B4-BE49-F238E27FC236}">
                <a16:creationId xmlns:a16="http://schemas.microsoft.com/office/drawing/2014/main" id="{0E12CD1C-7B6E-E6D0-A327-FAEB84D0F5B0}"/>
              </a:ext>
            </a:extLst>
          </p:cNvPr>
          <p:cNvSpPr txBox="1"/>
          <p:nvPr/>
        </p:nvSpPr>
        <p:spPr>
          <a:xfrm>
            <a:off x="4388263" y="3666432"/>
            <a:ext cx="12227040" cy="5510624"/>
          </a:xfrm>
          <a:prstGeom prst="rect">
            <a:avLst/>
          </a:prstGeom>
        </p:spPr>
        <p:txBody>
          <a:bodyPr lIns="0" tIns="0" rIns="0" bIns="0" rtlCol="0" anchor="t">
            <a:spAutoFit/>
          </a:bodyPr>
          <a:lstStyle/>
          <a:p>
            <a:pPr algn="l">
              <a:lnSpc>
                <a:spcPts val="6306"/>
              </a:lnSpc>
            </a:pPr>
            <a:r>
              <a:rPr lang="en-US" sz="3709">
                <a:solidFill>
                  <a:srgbClr val="FFFFFF">
                    <a:alpha val="69804"/>
                  </a:srgbClr>
                </a:solidFill>
                <a:latin typeface="Montserrat"/>
                <a:ea typeface="Montserrat"/>
                <a:cs typeface="Montserrat"/>
                <a:sym typeface="Montserrat"/>
              </a:rPr>
              <a:t>•Role-based Access (Admin/Salsemanager/Analyst)</a:t>
            </a:r>
          </a:p>
          <a:p>
            <a:pPr marL="0" lvl="0" indent="0" algn="l">
              <a:lnSpc>
                <a:spcPts val="6306"/>
              </a:lnSpc>
              <a:spcBef>
                <a:spcPct val="0"/>
              </a:spcBef>
            </a:pPr>
            <a:r>
              <a:rPr lang="en-US" sz="3709">
                <a:solidFill>
                  <a:srgbClr val="FFFFFF">
                    <a:alpha val="69804"/>
                  </a:srgbClr>
                </a:solidFill>
                <a:latin typeface="Montserrat"/>
                <a:ea typeface="Montserrat"/>
                <a:cs typeface="Montserrat"/>
                <a:sym typeface="Montserrat"/>
              </a:rPr>
              <a:t>•P</a:t>
            </a:r>
            <a:r>
              <a:rPr lang="en-US" sz="3709" u="none" strike="noStrike">
                <a:solidFill>
                  <a:srgbClr val="FFFFFF">
                    <a:alpha val="69804"/>
                  </a:srgbClr>
                </a:solidFill>
                <a:latin typeface="Montserrat"/>
                <a:ea typeface="Montserrat"/>
                <a:cs typeface="Montserrat"/>
                <a:sym typeface="Montserrat"/>
              </a:rPr>
              <a:t>roduct Entry and Management</a:t>
            </a:r>
          </a:p>
          <a:p>
            <a:pPr marL="0" lvl="0" indent="0" algn="l">
              <a:lnSpc>
                <a:spcPts val="6306"/>
              </a:lnSpc>
              <a:spcBef>
                <a:spcPct val="0"/>
              </a:spcBef>
            </a:pPr>
            <a:r>
              <a:rPr lang="en-US" sz="3709" u="none" strike="noStrike">
                <a:solidFill>
                  <a:srgbClr val="FFFFFF">
                    <a:alpha val="69804"/>
                  </a:srgbClr>
                </a:solidFill>
                <a:latin typeface="Montserrat"/>
                <a:ea typeface="Montserrat"/>
                <a:cs typeface="Montserrat"/>
                <a:sym typeface="Montserrat"/>
              </a:rPr>
              <a:t>•Sales Entry and Reporting</a:t>
            </a:r>
          </a:p>
          <a:p>
            <a:pPr marL="0" lvl="0" indent="0" algn="l">
              <a:lnSpc>
                <a:spcPts val="6306"/>
              </a:lnSpc>
              <a:spcBef>
                <a:spcPct val="0"/>
              </a:spcBef>
            </a:pPr>
            <a:r>
              <a:rPr lang="en-US" sz="3709" u="none" strike="noStrike">
                <a:solidFill>
                  <a:srgbClr val="FFFFFF">
                    <a:alpha val="69804"/>
                  </a:srgbClr>
                </a:solidFill>
                <a:latin typeface="Montserrat"/>
                <a:ea typeface="Montserrat"/>
                <a:cs typeface="Montserrat"/>
                <a:sym typeface="Montserrat"/>
              </a:rPr>
              <a:t>•Inventory Monitoring</a:t>
            </a:r>
          </a:p>
          <a:p>
            <a:pPr marL="0" lvl="0" indent="0" algn="l">
              <a:lnSpc>
                <a:spcPts val="6306"/>
              </a:lnSpc>
              <a:spcBef>
                <a:spcPct val="0"/>
              </a:spcBef>
            </a:pPr>
            <a:r>
              <a:rPr lang="en-US" sz="3709" u="none" strike="noStrike">
                <a:solidFill>
                  <a:srgbClr val="FFFFFF">
                    <a:alpha val="69804"/>
                  </a:srgbClr>
                </a:solidFill>
                <a:latin typeface="Montserrat"/>
                <a:ea typeface="Montserrat"/>
                <a:cs typeface="Montserrat"/>
                <a:sym typeface="Montserrat"/>
              </a:rPr>
              <a:t>•Dynamic Dashboard</a:t>
            </a:r>
          </a:p>
          <a:p>
            <a:pPr marL="0" lvl="0" indent="0" algn="l">
              <a:lnSpc>
                <a:spcPts val="6306"/>
              </a:lnSpc>
              <a:spcBef>
                <a:spcPct val="0"/>
              </a:spcBef>
            </a:pPr>
            <a:r>
              <a:rPr lang="en-US" sz="3709" u="none" strike="noStrike">
                <a:solidFill>
                  <a:srgbClr val="FFFFFF">
                    <a:alpha val="69804"/>
                  </a:srgbClr>
                </a:solidFill>
                <a:latin typeface="Montserrat"/>
                <a:ea typeface="Montserrat"/>
                <a:cs typeface="Montserrat"/>
                <a:sym typeface="Montserrat"/>
              </a:rPr>
              <a:t>•Data Export and Reporting</a:t>
            </a:r>
          </a:p>
          <a:p>
            <a:pPr marL="0" lvl="0" indent="0" algn="l">
              <a:lnSpc>
                <a:spcPts val="6306"/>
              </a:lnSpc>
              <a:spcBef>
                <a:spcPct val="0"/>
              </a:spcBef>
            </a:pPr>
            <a:endParaRPr lang="en-US" sz="3709" u="none" strike="noStrike">
              <a:solidFill>
                <a:srgbClr val="FFFFFF">
                  <a:alpha val="69804"/>
                </a:srgbClr>
              </a:solidFill>
              <a:latin typeface="Montserrat"/>
              <a:ea typeface="Montserrat"/>
              <a:cs typeface="Montserrat"/>
              <a:sym typeface="Montserrat"/>
            </a:endParaRPr>
          </a:p>
        </p:txBody>
      </p:sp>
      <p:sp>
        <p:nvSpPr>
          <p:cNvPr id="18" name="TextBox 18">
            <a:extLst>
              <a:ext uri="{FF2B5EF4-FFF2-40B4-BE49-F238E27FC236}">
                <a16:creationId xmlns:a16="http://schemas.microsoft.com/office/drawing/2014/main" id="{71209430-CE06-B9CA-25CA-1701222DAA5D}"/>
              </a:ext>
            </a:extLst>
          </p:cNvPr>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sp>
        <p:nvSpPr>
          <p:cNvPr id="19" name="TextBox 19">
            <a:extLst>
              <a:ext uri="{FF2B5EF4-FFF2-40B4-BE49-F238E27FC236}">
                <a16:creationId xmlns:a16="http://schemas.microsoft.com/office/drawing/2014/main" id="{9782C25A-CC10-FFCA-E2B5-5B44B4A93E02}"/>
              </a:ext>
            </a:extLst>
          </p:cNvPr>
          <p:cNvSpPr txBox="1"/>
          <p:nvPr/>
        </p:nvSpPr>
        <p:spPr>
          <a:xfrm>
            <a:off x="1028700" y="8983272"/>
            <a:ext cx="3798767"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www.pharmaintel.com</a:t>
            </a:r>
          </a:p>
        </p:txBody>
      </p:sp>
      <p:grpSp>
        <p:nvGrpSpPr>
          <p:cNvPr id="20" name="Group 20">
            <a:extLst>
              <a:ext uri="{FF2B5EF4-FFF2-40B4-BE49-F238E27FC236}">
                <a16:creationId xmlns:a16="http://schemas.microsoft.com/office/drawing/2014/main" id="{E19CADC5-C581-9D64-AA90-5869B8DE690D}"/>
              </a:ext>
            </a:extLst>
          </p:cNvPr>
          <p:cNvGrpSpPr/>
          <p:nvPr/>
        </p:nvGrpSpPr>
        <p:grpSpPr>
          <a:xfrm>
            <a:off x="12482742" y="1135856"/>
            <a:ext cx="4502404" cy="301625"/>
            <a:chOff x="0" y="0"/>
            <a:chExt cx="6003206" cy="402167"/>
          </a:xfrm>
        </p:grpSpPr>
        <p:sp>
          <p:nvSpPr>
            <p:cNvPr id="21" name="TextBox 21">
              <a:extLst>
                <a:ext uri="{FF2B5EF4-FFF2-40B4-BE49-F238E27FC236}">
                  <a16:creationId xmlns:a16="http://schemas.microsoft.com/office/drawing/2014/main" id="{922ED46E-D21D-B1B1-D3E8-07BA2EB6EC00}"/>
                </a:ext>
              </a:extLst>
            </p:cNvPr>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2" name="TextBox 22">
              <a:extLst>
                <a:ext uri="{FF2B5EF4-FFF2-40B4-BE49-F238E27FC236}">
                  <a16:creationId xmlns:a16="http://schemas.microsoft.com/office/drawing/2014/main" id="{EF315312-BEC9-6CB8-DA28-0ECC2E34B06E}"/>
                </a:ext>
              </a:extLst>
            </p:cNvPr>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3" name="TextBox 23">
              <a:extLst>
                <a:ext uri="{FF2B5EF4-FFF2-40B4-BE49-F238E27FC236}">
                  <a16:creationId xmlns:a16="http://schemas.microsoft.com/office/drawing/2014/main" id="{D3CFA7C5-CB9C-FF92-5D5A-B26658B46A04}"/>
                </a:ext>
              </a:extLst>
            </p:cNvPr>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extLst>
      <p:ext uri="{BB962C8B-B14F-4D97-AF65-F5344CB8AC3E}">
        <p14:creationId xmlns:p14="http://schemas.microsoft.com/office/powerpoint/2010/main" val="2584878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sp>
        <p:nvSpPr>
          <p:cNvPr id="5" name="Freeform 5"/>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3022589">
            <a:off x="-3067569" y="5981685"/>
            <a:ext cx="13614672" cy="11584254"/>
            <a:chOff x="0" y="0"/>
            <a:chExt cx="477631" cy="406400"/>
          </a:xfrm>
        </p:grpSpPr>
        <p:sp>
          <p:nvSpPr>
            <p:cNvPr id="7" name="Freeform 7"/>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8" name="TextBox 8"/>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9" name="Group 9"/>
          <p:cNvGrpSpPr/>
          <p:nvPr/>
        </p:nvGrpSpPr>
        <p:grpSpPr>
          <a:xfrm>
            <a:off x="1720482" y="5305456"/>
            <a:ext cx="4497256" cy="514170"/>
            <a:chOff x="0" y="0"/>
            <a:chExt cx="1386725" cy="158544"/>
          </a:xfrm>
        </p:grpSpPr>
        <p:sp>
          <p:nvSpPr>
            <p:cNvPr id="10" name="Freeform 10"/>
            <p:cNvSpPr/>
            <p:nvPr/>
          </p:nvSpPr>
          <p:spPr>
            <a:xfrm>
              <a:off x="0" y="0"/>
              <a:ext cx="1386725" cy="158544"/>
            </a:xfrm>
            <a:custGeom>
              <a:avLst/>
              <a:gdLst/>
              <a:ahLst/>
              <a:cxnLst/>
              <a:rect l="l" t="t" r="r" b="b"/>
              <a:pathLst>
                <a:path w="1386725" h="158544">
                  <a:moveTo>
                    <a:pt x="25822" y="0"/>
                  </a:moveTo>
                  <a:lnTo>
                    <a:pt x="1360902" y="0"/>
                  </a:lnTo>
                  <a:cubicBezTo>
                    <a:pt x="1367751" y="0"/>
                    <a:pt x="1374319" y="2721"/>
                    <a:pt x="1379162" y="7563"/>
                  </a:cubicBezTo>
                  <a:cubicBezTo>
                    <a:pt x="1384004" y="12406"/>
                    <a:pt x="1386725" y="18974"/>
                    <a:pt x="1386725" y="25822"/>
                  </a:cubicBezTo>
                  <a:lnTo>
                    <a:pt x="1386725" y="132722"/>
                  </a:lnTo>
                  <a:cubicBezTo>
                    <a:pt x="1386725" y="139570"/>
                    <a:pt x="1384004" y="146138"/>
                    <a:pt x="1379162" y="150981"/>
                  </a:cubicBezTo>
                  <a:cubicBezTo>
                    <a:pt x="1374319" y="155823"/>
                    <a:pt x="1367751" y="158544"/>
                    <a:pt x="1360902" y="158544"/>
                  </a:cubicBezTo>
                  <a:lnTo>
                    <a:pt x="25822" y="158544"/>
                  </a:lnTo>
                  <a:cubicBezTo>
                    <a:pt x="18974" y="158544"/>
                    <a:pt x="12406" y="155823"/>
                    <a:pt x="7563" y="150981"/>
                  </a:cubicBezTo>
                  <a:cubicBezTo>
                    <a:pt x="2721" y="146138"/>
                    <a:pt x="0" y="139570"/>
                    <a:pt x="0" y="132722"/>
                  </a:cubicBezTo>
                  <a:lnTo>
                    <a:pt x="0" y="25822"/>
                  </a:lnTo>
                  <a:cubicBezTo>
                    <a:pt x="0" y="18974"/>
                    <a:pt x="2721" y="12406"/>
                    <a:pt x="7563" y="7563"/>
                  </a:cubicBezTo>
                  <a:cubicBezTo>
                    <a:pt x="12406" y="2721"/>
                    <a:pt x="18974" y="0"/>
                    <a:pt x="25822" y="0"/>
                  </a:cubicBezTo>
                  <a:close/>
                </a:path>
              </a:pathLst>
            </a:custGeom>
            <a:solidFill>
              <a:srgbClr val="FFFFFF"/>
            </a:solidFill>
          </p:spPr>
        </p:sp>
        <p:sp>
          <p:nvSpPr>
            <p:cNvPr id="11" name="TextBox 11"/>
            <p:cNvSpPr txBox="1"/>
            <p:nvPr/>
          </p:nvSpPr>
          <p:spPr>
            <a:xfrm>
              <a:off x="0" y="-114300"/>
              <a:ext cx="1386725" cy="272844"/>
            </a:xfrm>
            <a:prstGeom prst="rect">
              <a:avLst/>
            </a:prstGeom>
          </p:spPr>
          <p:txBody>
            <a:bodyPr lIns="50800" tIns="50800" rIns="50800" bIns="50800" rtlCol="0" anchor="ctr"/>
            <a:lstStyle/>
            <a:p>
              <a:pPr algn="ctr">
                <a:lnSpc>
                  <a:spcPts val="3910"/>
                </a:lnSpc>
              </a:pPr>
              <a:endParaRPr/>
            </a:p>
          </p:txBody>
        </p:sp>
      </p:grpSp>
      <p:grpSp>
        <p:nvGrpSpPr>
          <p:cNvPr id="12" name="Group 12"/>
          <p:cNvGrpSpPr/>
          <p:nvPr/>
        </p:nvGrpSpPr>
        <p:grpSpPr>
          <a:xfrm rot="-3022589">
            <a:off x="-2284179" y="6647115"/>
            <a:ext cx="3750229" cy="1875115"/>
            <a:chOff x="0" y="0"/>
            <a:chExt cx="812800" cy="406400"/>
          </a:xfrm>
        </p:grpSpPr>
        <p:sp>
          <p:nvSpPr>
            <p:cNvPr id="13" name="Freeform 1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4" name="TextBox 14"/>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grpSp>
        <p:nvGrpSpPr>
          <p:cNvPr id="15" name="Group 15"/>
          <p:cNvGrpSpPr>
            <a:grpSpLocks noChangeAspect="1"/>
          </p:cNvGrpSpPr>
          <p:nvPr/>
        </p:nvGrpSpPr>
        <p:grpSpPr>
          <a:xfrm>
            <a:off x="6025894" y="1970353"/>
            <a:ext cx="11949803" cy="6854263"/>
            <a:chOff x="0" y="0"/>
            <a:chExt cx="7981950" cy="4578350"/>
          </a:xfrm>
        </p:grpSpPr>
        <p:sp>
          <p:nvSpPr>
            <p:cNvPr id="16" name="Freeform 1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7" name="Freeform 1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18" name="Freeform 1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19" name="Freeform 1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20" name="Freeform 2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8249" t="-14790" r="-20037"/>
              </a:stretch>
            </a:blipFill>
          </p:spPr>
        </p:sp>
      </p:grpSp>
      <p:sp>
        <p:nvSpPr>
          <p:cNvPr id="21" name="TextBox 21"/>
          <p:cNvSpPr txBox="1"/>
          <p:nvPr/>
        </p:nvSpPr>
        <p:spPr>
          <a:xfrm>
            <a:off x="1817228" y="3295629"/>
            <a:ext cx="5738318" cy="854276"/>
          </a:xfrm>
          <a:prstGeom prst="rect">
            <a:avLst/>
          </a:prstGeom>
        </p:spPr>
        <p:txBody>
          <a:bodyPr lIns="0" tIns="0" rIns="0" bIns="0" rtlCol="0" anchor="t">
            <a:spAutoFit/>
          </a:bodyPr>
          <a:lstStyle/>
          <a:p>
            <a:pPr marL="0" lvl="0" indent="0" algn="l">
              <a:lnSpc>
                <a:spcPts val="6312"/>
              </a:lnSpc>
              <a:spcBef>
                <a:spcPct val="0"/>
              </a:spcBef>
            </a:pPr>
            <a:r>
              <a:rPr lang="en-US" sz="6575" b="1" spc="-295">
                <a:solidFill>
                  <a:srgbClr val="FFFFFF"/>
                </a:solidFill>
                <a:latin typeface="Montserrat Bold"/>
                <a:ea typeface="Montserrat Bold"/>
                <a:cs typeface="Montserrat Bold"/>
                <a:sym typeface="Montserrat Bold"/>
              </a:rPr>
              <a:t>Login Page</a:t>
            </a:r>
          </a:p>
        </p:txBody>
      </p:sp>
      <p:sp>
        <p:nvSpPr>
          <p:cNvPr id="22" name="TextBox 22"/>
          <p:cNvSpPr txBox="1"/>
          <p:nvPr/>
        </p:nvSpPr>
        <p:spPr>
          <a:xfrm>
            <a:off x="1028700" y="8983272"/>
            <a:ext cx="3798767"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www.pharmaintel.com</a:t>
            </a:r>
          </a:p>
        </p:txBody>
      </p:sp>
      <p:sp>
        <p:nvSpPr>
          <p:cNvPr id="23" name="TextBox 23"/>
          <p:cNvSpPr txBox="1"/>
          <p:nvPr/>
        </p:nvSpPr>
        <p:spPr>
          <a:xfrm>
            <a:off x="1838154" y="5349860"/>
            <a:ext cx="4187740" cy="374076"/>
          </a:xfrm>
          <a:prstGeom prst="rect">
            <a:avLst/>
          </a:prstGeom>
        </p:spPr>
        <p:txBody>
          <a:bodyPr lIns="0" tIns="0" rIns="0" bIns="0" rtlCol="0" anchor="t">
            <a:spAutoFit/>
          </a:bodyPr>
          <a:lstStyle/>
          <a:p>
            <a:pPr marL="0" lvl="0" indent="0" algn="ctr">
              <a:lnSpc>
                <a:spcPts val="3006"/>
              </a:lnSpc>
              <a:spcBef>
                <a:spcPct val="0"/>
              </a:spcBef>
            </a:pPr>
            <a:r>
              <a:rPr lang="en-US" sz="2147" b="1">
                <a:solidFill>
                  <a:srgbClr val="00765A"/>
                </a:solidFill>
                <a:latin typeface="Montserrat Bold"/>
                <a:ea typeface="Montserrat Bold"/>
                <a:cs typeface="Montserrat Bold"/>
                <a:sym typeface="Montserrat Bold"/>
              </a:rPr>
              <a:t>Role-based Access</a:t>
            </a:r>
          </a:p>
        </p:txBody>
      </p:sp>
      <p:sp>
        <p:nvSpPr>
          <p:cNvPr id="24" name="TextBox 24"/>
          <p:cNvSpPr txBox="1"/>
          <p:nvPr/>
        </p:nvSpPr>
        <p:spPr>
          <a:xfrm>
            <a:off x="2647608" y="6076801"/>
            <a:ext cx="5717392" cy="1254125"/>
          </a:xfrm>
          <a:prstGeom prst="rect">
            <a:avLst/>
          </a:prstGeom>
        </p:spPr>
        <p:txBody>
          <a:bodyPr lIns="0" tIns="0" rIns="0" bIns="0" rtlCol="0" anchor="t">
            <a:spAutoFit/>
          </a:bodyPr>
          <a:lstStyle/>
          <a:p>
            <a:pPr marL="0" lvl="0" indent="0" algn="l">
              <a:lnSpc>
                <a:spcPts val="3400"/>
              </a:lnSpc>
              <a:spcBef>
                <a:spcPct val="0"/>
              </a:spcBef>
            </a:pPr>
            <a:r>
              <a:rPr lang="en-US" sz="2000">
                <a:solidFill>
                  <a:srgbClr val="FFFFFF">
                    <a:alpha val="69804"/>
                  </a:srgbClr>
                </a:solidFill>
                <a:latin typeface="Montserrat"/>
                <a:ea typeface="Montserrat"/>
                <a:cs typeface="Montserrat"/>
                <a:sym typeface="Montserrat"/>
              </a:rPr>
              <a:t>A</a:t>
            </a:r>
            <a:r>
              <a:rPr lang="en-US" sz="2000" u="none" strike="noStrike">
                <a:solidFill>
                  <a:srgbClr val="FFFFFF">
                    <a:alpha val="69804"/>
                  </a:srgbClr>
                </a:solidFill>
                <a:latin typeface="Montserrat"/>
                <a:ea typeface="Montserrat"/>
                <a:cs typeface="Montserrat"/>
                <a:sym typeface="Montserrat"/>
              </a:rPr>
              <a:t>dmin</a:t>
            </a:r>
          </a:p>
          <a:p>
            <a:pPr marL="0" lvl="0" indent="0" algn="l">
              <a:lnSpc>
                <a:spcPts val="3400"/>
              </a:lnSpc>
              <a:spcBef>
                <a:spcPct val="0"/>
              </a:spcBef>
            </a:pPr>
            <a:r>
              <a:rPr lang="en-US" sz="2000" u="none" strike="noStrike">
                <a:solidFill>
                  <a:srgbClr val="FFFFFF">
                    <a:alpha val="69804"/>
                  </a:srgbClr>
                </a:solidFill>
                <a:latin typeface="Montserrat"/>
                <a:ea typeface="Montserrat"/>
                <a:cs typeface="Montserrat"/>
                <a:sym typeface="Montserrat"/>
              </a:rPr>
              <a:t>Salsemanager</a:t>
            </a:r>
          </a:p>
          <a:p>
            <a:pPr marL="0" lvl="0" indent="0" algn="l">
              <a:lnSpc>
                <a:spcPts val="3400"/>
              </a:lnSpc>
              <a:spcBef>
                <a:spcPct val="0"/>
              </a:spcBef>
            </a:pPr>
            <a:r>
              <a:rPr lang="en-US" sz="2000" u="none" strike="noStrike">
                <a:solidFill>
                  <a:srgbClr val="FFFFFF">
                    <a:alpha val="69804"/>
                  </a:srgbClr>
                </a:solidFill>
                <a:latin typeface="Montserrat"/>
                <a:ea typeface="Montserrat"/>
                <a:cs typeface="Montserrat"/>
                <a:sym typeface="Montserrat"/>
              </a:rPr>
              <a:t>Analyst</a:t>
            </a:r>
          </a:p>
        </p:txBody>
      </p:sp>
      <p:sp>
        <p:nvSpPr>
          <p:cNvPr id="25" name="TextBox 25"/>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26" name="Group 26"/>
          <p:cNvGrpSpPr/>
          <p:nvPr/>
        </p:nvGrpSpPr>
        <p:grpSpPr>
          <a:xfrm>
            <a:off x="12482742" y="1135856"/>
            <a:ext cx="4502404" cy="301625"/>
            <a:chOff x="0" y="0"/>
            <a:chExt cx="6003206" cy="402167"/>
          </a:xfrm>
        </p:grpSpPr>
        <p:sp>
          <p:nvSpPr>
            <p:cNvPr id="27" name="TextBox 27"/>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8" name="TextBox 28"/>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9" name="TextBox 29"/>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grpSp>
        <p:nvGrpSpPr>
          <p:cNvPr id="16" name="Group 16"/>
          <p:cNvGrpSpPr>
            <a:grpSpLocks noChangeAspect="1"/>
          </p:cNvGrpSpPr>
          <p:nvPr/>
        </p:nvGrpSpPr>
        <p:grpSpPr>
          <a:xfrm>
            <a:off x="117671" y="2892897"/>
            <a:ext cx="9491540" cy="5444233"/>
            <a:chOff x="0" y="0"/>
            <a:chExt cx="7981950" cy="4578350"/>
          </a:xfrm>
        </p:grpSpPr>
        <p:sp>
          <p:nvSpPr>
            <p:cNvPr id="17" name="Freeform 1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8" name="Freeform 1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19" name="Freeform 1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20" name="Freeform 2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21" name="Freeform 2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339" r="-19341"/>
              </a:stretch>
            </a:blipFill>
          </p:spPr>
        </p:sp>
      </p:grpSp>
      <p:grpSp>
        <p:nvGrpSpPr>
          <p:cNvPr id="22" name="Group 22"/>
          <p:cNvGrpSpPr/>
          <p:nvPr/>
        </p:nvGrpSpPr>
        <p:grpSpPr>
          <a:xfrm>
            <a:off x="9144000" y="3623096"/>
            <a:ext cx="8454639" cy="3983833"/>
            <a:chOff x="0" y="0"/>
            <a:chExt cx="11272852" cy="5311777"/>
          </a:xfrm>
        </p:grpSpPr>
        <p:grpSp>
          <p:nvGrpSpPr>
            <p:cNvPr id="23" name="Group 23"/>
            <p:cNvGrpSpPr/>
            <p:nvPr/>
          </p:nvGrpSpPr>
          <p:grpSpPr>
            <a:xfrm>
              <a:off x="579423" y="1983254"/>
              <a:ext cx="8794233" cy="755593"/>
              <a:chOff x="0" y="0"/>
              <a:chExt cx="1845268" cy="158544"/>
            </a:xfrm>
          </p:grpSpPr>
          <p:sp>
            <p:nvSpPr>
              <p:cNvPr id="24" name="Freeform 24"/>
              <p:cNvSpPr/>
              <p:nvPr/>
            </p:nvSpPr>
            <p:spPr>
              <a:xfrm>
                <a:off x="0" y="0"/>
                <a:ext cx="1845269" cy="158544"/>
              </a:xfrm>
              <a:custGeom>
                <a:avLst/>
                <a:gdLst/>
                <a:ahLst/>
                <a:cxnLst/>
                <a:rect l="l" t="t" r="r" b="b"/>
                <a:pathLst>
                  <a:path w="1845269" h="158544">
                    <a:moveTo>
                      <a:pt x="19405" y="0"/>
                    </a:moveTo>
                    <a:lnTo>
                      <a:pt x="1825863" y="0"/>
                    </a:lnTo>
                    <a:cubicBezTo>
                      <a:pt x="1836581" y="0"/>
                      <a:pt x="1845269" y="8688"/>
                      <a:pt x="1845269" y="19405"/>
                    </a:cubicBezTo>
                    <a:lnTo>
                      <a:pt x="1845269" y="139138"/>
                    </a:lnTo>
                    <a:cubicBezTo>
                      <a:pt x="1845269" y="149856"/>
                      <a:pt x="1836581" y="158544"/>
                      <a:pt x="1825863" y="158544"/>
                    </a:cubicBezTo>
                    <a:lnTo>
                      <a:pt x="19405" y="158544"/>
                    </a:lnTo>
                    <a:cubicBezTo>
                      <a:pt x="8688" y="158544"/>
                      <a:pt x="0" y="149856"/>
                      <a:pt x="0" y="139138"/>
                    </a:cubicBezTo>
                    <a:lnTo>
                      <a:pt x="0" y="19405"/>
                    </a:lnTo>
                    <a:cubicBezTo>
                      <a:pt x="0" y="8688"/>
                      <a:pt x="8688" y="0"/>
                      <a:pt x="19405" y="0"/>
                    </a:cubicBezTo>
                    <a:close/>
                  </a:path>
                </a:pathLst>
              </a:custGeom>
              <a:solidFill>
                <a:srgbClr val="FFFFFF"/>
              </a:solidFill>
            </p:spPr>
          </p:sp>
          <p:sp>
            <p:nvSpPr>
              <p:cNvPr id="25" name="TextBox 25"/>
              <p:cNvSpPr txBox="1"/>
              <p:nvPr/>
            </p:nvSpPr>
            <p:spPr>
              <a:xfrm>
                <a:off x="0" y="-114300"/>
                <a:ext cx="1845268" cy="272844"/>
              </a:xfrm>
              <a:prstGeom prst="rect">
                <a:avLst/>
              </a:prstGeom>
            </p:spPr>
            <p:txBody>
              <a:bodyPr lIns="50800" tIns="50800" rIns="50800" bIns="50800" rtlCol="0" anchor="ctr"/>
              <a:lstStyle/>
              <a:p>
                <a:pPr algn="ctr">
                  <a:lnSpc>
                    <a:spcPts val="3909"/>
                  </a:lnSpc>
                </a:pPr>
                <a:endParaRPr/>
              </a:p>
            </p:txBody>
          </p:sp>
        </p:grpSp>
        <p:sp>
          <p:nvSpPr>
            <p:cNvPr id="26" name="TextBox 26"/>
            <p:cNvSpPr txBox="1"/>
            <p:nvPr/>
          </p:nvSpPr>
          <p:spPr>
            <a:xfrm>
              <a:off x="0" y="171450"/>
              <a:ext cx="11272852" cy="1293902"/>
            </a:xfrm>
            <a:prstGeom prst="rect">
              <a:avLst/>
            </a:prstGeom>
          </p:spPr>
          <p:txBody>
            <a:bodyPr lIns="0" tIns="0" rIns="0" bIns="0" rtlCol="0" anchor="t">
              <a:spAutoFit/>
            </a:bodyPr>
            <a:lstStyle/>
            <a:p>
              <a:pPr marL="0" lvl="0" indent="0" algn="l">
                <a:lnSpc>
                  <a:spcPts val="6957"/>
                </a:lnSpc>
                <a:spcBef>
                  <a:spcPct val="0"/>
                </a:spcBef>
              </a:pPr>
              <a:r>
                <a:rPr lang="en-US" sz="7247" b="1" spc="-326">
                  <a:solidFill>
                    <a:srgbClr val="FFFFFF"/>
                  </a:solidFill>
                  <a:latin typeface="Montserrat Bold"/>
                  <a:ea typeface="Montserrat Bold"/>
                  <a:cs typeface="Montserrat Bold"/>
                  <a:sym typeface="Montserrat Bold"/>
                </a:rPr>
                <a:t>Admin Dashboard</a:t>
              </a:r>
            </a:p>
          </p:txBody>
        </p:sp>
        <p:sp>
          <p:nvSpPr>
            <p:cNvPr id="27" name="TextBox 27"/>
            <p:cNvSpPr txBox="1"/>
            <p:nvPr/>
          </p:nvSpPr>
          <p:spPr>
            <a:xfrm>
              <a:off x="752346" y="2061344"/>
              <a:ext cx="8491657" cy="536883"/>
            </a:xfrm>
            <a:prstGeom prst="rect">
              <a:avLst/>
            </a:prstGeom>
          </p:spPr>
          <p:txBody>
            <a:bodyPr lIns="0" tIns="0" rIns="0" bIns="0" rtlCol="0" anchor="t">
              <a:spAutoFit/>
            </a:bodyPr>
            <a:lstStyle/>
            <a:p>
              <a:pPr marL="0" lvl="0" indent="0" algn="ctr">
                <a:lnSpc>
                  <a:spcPts val="3313"/>
                </a:lnSpc>
                <a:spcBef>
                  <a:spcPct val="0"/>
                </a:spcBef>
              </a:pPr>
              <a:r>
                <a:rPr lang="en-US" sz="2366" b="1">
                  <a:solidFill>
                    <a:srgbClr val="00765A"/>
                  </a:solidFill>
                  <a:latin typeface="Montserrat Bold"/>
                  <a:ea typeface="Montserrat Bold"/>
                  <a:cs typeface="Montserrat Bold"/>
                  <a:sym typeface="Montserrat Bold"/>
                </a:rPr>
                <a:t>Manage All the page</a:t>
              </a:r>
            </a:p>
          </p:txBody>
        </p:sp>
        <p:sp>
          <p:nvSpPr>
            <p:cNvPr id="28" name="TextBox 28"/>
            <p:cNvSpPr txBox="1"/>
            <p:nvPr/>
          </p:nvSpPr>
          <p:spPr>
            <a:xfrm>
              <a:off x="579423" y="3503991"/>
              <a:ext cx="10588859" cy="1807786"/>
            </a:xfrm>
            <a:prstGeom prst="rect">
              <a:avLst/>
            </a:prstGeom>
          </p:spPr>
          <p:txBody>
            <a:bodyPr lIns="0" tIns="0" rIns="0" bIns="0" rtlCol="0" anchor="t">
              <a:spAutoFit/>
            </a:bodyPr>
            <a:lstStyle/>
            <a:p>
              <a:pPr marL="475911" lvl="1" indent="-237955" algn="l">
                <a:lnSpc>
                  <a:spcPts val="3747"/>
                </a:lnSpc>
                <a:spcBef>
                  <a:spcPct val="0"/>
                </a:spcBef>
                <a:buFont typeface="Arial"/>
                <a:buChar char="•"/>
              </a:pPr>
              <a:r>
                <a:rPr lang="en-US" sz="2204">
                  <a:solidFill>
                    <a:srgbClr val="FFFFFF">
                      <a:alpha val="69804"/>
                    </a:srgbClr>
                  </a:solidFill>
                  <a:latin typeface="Montserrat"/>
                  <a:ea typeface="Montserrat"/>
                  <a:cs typeface="Montserrat"/>
                  <a:sym typeface="Montserrat"/>
                </a:rPr>
                <a:t>Ove</a:t>
              </a:r>
              <a:r>
                <a:rPr lang="en-US" sz="2204" u="none" strike="noStrike">
                  <a:solidFill>
                    <a:srgbClr val="FFFFFF">
                      <a:alpha val="69804"/>
                    </a:srgbClr>
                  </a:solidFill>
                  <a:latin typeface="Montserrat"/>
                  <a:ea typeface="Montserrat"/>
                  <a:cs typeface="Montserrat"/>
                  <a:sym typeface="Montserrat"/>
                </a:rPr>
                <a:t>rview of total medicines, orders, raw materials</a:t>
              </a:r>
            </a:p>
            <a:p>
              <a:pPr marL="475911" lvl="1" indent="-237955" algn="l">
                <a:lnSpc>
                  <a:spcPts val="3747"/>
                </a:lnSpc>
                <a:spcBef>
                  <a:spcPct val="0"/>
                </a:spcBef>
                <a:buFont typeface="Arial"/>
                <a:buChar char="•"/>
              </a:pPr>
              <a:r>
                <a:rPr lang="en-US" sz="2204" u="none" strike="noStrike">
                  <a:solidFill>
                    <a:srgbClr val="FFFFFF">
                      <a:alpha val="69804"/>
                    </a:srgbClr>
                  </a:solidFill>
                  <a:latin typeface="Montserrat"/>
                  <a:ea typeface="Montserrat"/>
                  <a:cs typeface="Montserrat"/>
                  <a:sym typeface="Montserrat"/>
                </a:rPr>
                <a:t>Daily/Monthly Sales Reports</a:t>
              </a:r>
            </a:p>
            <a:p>
              <a:pPr marL="0" lvl="0" indent="0" algn="l">
                <a:lnSpc>
                  <a:spcPts val="3747"/>
                </a:lnSpc>
                <a:spcBef>
                  <a:spcPct val="0"/>
                </a:spcBef>
              </a:pPr>
              <a:endParaRPr lang="en-US" sz="2204" u="none" strike="noStrike">
                <a:solidFill>
                  <a:srgbClr val="FFFFFF">
                    <a:alpha val="69804"/>
                  </a:srgbClr>
                </a:solidFill>
                <a:latin typeface="Montserrat"/>
                <a:ea typeface="Montserrat"/>
                <a:cs typeface="Montserrat"/>
                <a:sym typeface="Montserrat"/>
              </a:endParaRPr>
            </a:p>
          </p:txBody>
        </p:sp>
      </p:grpSp>
      <p:sp>
        <p:nvSpPr>
          <p:cNvPr id="29" name="TextBox 29"/>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30" name="Group 30"/>
          <p:cNvGrpSpPr/>
          <p:nvPr/>
        </p:nvGrpSpPr>
        <p:grpSpPr>
          <a:xfrm>
            <a:off x="12482742" y="1135856"/>
            <a:ext cx="4502404" cy="301625"/>
            <a:chOff x="0" y="0"/>
            <a:chExt cx="6003206" cy="402167"/>
          </a:xfrm>
        </p:grpSpPr>
        <p:sp>
          <p:nvSpPr>
            <p:cNvPr id="31" name="TextBox 31"/>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32" name="TextBox 32"/>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33" name="TextBox 33"/>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Freeform 16"/>
          <p:cNvSpPr/>
          <p:nvPr/>
        </p:nvSpPr>
        <p:spPr>
          <a:xfrm>
            <a:off x="491035" y="1886175"/>
            <a:ext cx="8423887" cy="2983883"/>
          </a:xfrm>
          <a:custGeom>
            <a:avLst/>
            <a:gdLst/>
            <a:ahLst/>
            <a:cxnLst/>
            <a:rect l="l" t="t" r="r" b="b"/>
            <a:pathLst>
              <a:path w="8423887" h="2983883">
                <a:moveTo>
                  <a:pt x="0" y="0"/>
                </a:moveTo>
                <a:lnTo>
                  <a:pt x="8423887" y="0"/>
                </a:lnTo>
                <a:lnTo>
                  <a:pt x="8423887" y="2983883"/>
                </a:lnTo>
                <a:lnTo>
                  <a:pt x="0" y="2983883"/>
                </a:lnTo>
                <a:lnTo>
                  <a:pt x="0" y="0"/>
                </a:lnTo>
                <a:close/>
              </a:path>
            </a:pathLst>
          </a:custGeom>
          <a:blipFill>
            <a:blip r:embed="rId4"/>
            <a:stretch>
              <a:fillRect/>
            </a:stretch>
          </a:blipFill>
          <a:ln w="171450" cap="rnd">
            <a:solidFill>
              <a:srgbClr val="FFFFFF"/>
            </a:solidFill>
            <a:prstDash val="solid"/>
            <a:round/>
          </a:ln>
        </p:spPr>
      </p:sp>
      <p:sp>
        <p:nvSpPr>
          <p:cNvPr id="17" name="Freeform 17"/>
          <p:cNvSpPr/>
          <p:nvPr/>
        </p:nvSpPr>
        <p:spPr>
          <a:xfrm>
            <a:off x="491035" y="5370552"/>
            <a:ext cx="8423887" cy="4428241"/>
          </a:xfrm>
          <a:custGeom>
            <a:avLst/>
            <a:gdLst/>
            <a:ahLst/>
            <a:cxnLst/>
            <a:rect l="l" t="t" r="r" b="b"/>
            <a:pathLst>
              <a:path w="8423887" h="4428241">
                <a:moveTo>
                  <a:pt x="0" y="0"/>
                </a:moveTo>
                <a:lnTo>
                  <a:pt x="8423887" y="0"/>
                </a:lnTo>
                <a:lnTo>
                  <a:pt x="8423887" y="4428241"/>
                </a:lnTo>
                <a:lnTo>
                  <a:pt x="0" y="4428241"/>
                </a:lnTo>
                <a:lnTo>
                  <a:pt x="0" y="0"/>
                </a:lnTo>
                <a:close/>
              </a:path>
            </a:pathLst>
          </a:custGeom>
          <a:blipFill>
            <a:blip r:embed="rId5"/>
            <a:stretch>
              <a:fillRect t="-258" b="-258"/>
            </a:stretch>
          </a:blipFill>
          <a:ln w="171450" cap="rnd">
            <a:solidFill>
              <a:srgbClr val="FFFFFF"/>
            </a:solidFill>
            <a:prstDash val="solid"/>
            <a:round/>
          </a:ln>
        </p:spPr>
      </p:sp>
      <p:grpSp>
        <p:nvGrpSpPr>
          <p:cNvPr id="18" name="Group 18"/>
          <p:cNvGrpSpPr/>
          <p:nvPr/>
        </p:nvGrpSpPr>
        <p:grpSpPr>
          <a:xfrm>
            <a:off x="9683967" y="3626955"/>
            <a:ext cx="8264152" cy="3830979"/>
            <a:chOff x="0" y="0"/>
            <a:chExt cx="11018870" cy="5107973"/>
          </a:xfrm>
        </p:grpSpPr>
        <p:grpSp>
          <p:nvGrpSpPr>
            <p:cNvPr id="19" name="Group 19"/>
            <p:cNvGrpSpPr/>
            <p:nvPr/>
          </p:nvGrpSpPr>
          <p:grpSpPr>
            <a:xfrm>
              <a:off x="0" y="1938571"/>
              <a:ext cx="8596095" cy="738569"/>
              <a:chOff x="0" y="0"/>
              <a:chExt cx="1845268" cy="158544"/>
            </a:xfrm>
          </p:grpSpPr>
          <p:sp>
            <p:nvSpPr>
              <p:cNvPr id="20" name="Freeform 20"/>
              <p:cNvSpPr/>
              <p:nvPr/>
            </p:nvSpPr>
            <p:spPr>
              <a:xfrm>
                <a:off x="0" y="0"/>
                <a:ext cx="1845269" cy="158544"/>
              </a:xfrm>
              <a:custGeom>
                <a:avLst/>
                <a:gdLst/>
                <a:ahLst/>
                <a:cxnLst/>
                <a:rect l="l" t="t" r="r" b="b"/>
                <a:pathLst>
                  <a:path w="1845269" h="158544">
                    <a:moveTo>
                      <a:pt x="19405" y="0"/>
                    </a:moveTo>
                    <a:lnTo>
                      <a:pt x="1825863" y="0"/>
                    </a:lnTo>
                    <a:cubicBezTo>
                      <a:pt x="1836581" y="0"/>
                      <a:pt x="1845269" y="8688"/>
                      <a:pt x="1845269" y="19405"/>
                    </a:cubicBezTo>
                    <a:lnTo>
                      <a:pt x="1845269" y="139138"/>
                    </a:lnTo>
                    <a:cubicBezTo>
                      <a:pt x="1845269" y="149856"/>
                      <a:pt x="1836581" y="158544"/>
                      <a:pt x="1825863" y="158544"/>
                    </a:cubicBezTo>
                    <a:lnTo>
                      <a:pt x="19405" y="158544"/>
                    </a:lnTo>
                    <a:cubicBezTo>
                      <a:pt x="8688" y="158544"/>
                      <a:pt x="0" y="149856"/>
                      <a:pt x="0" y="139138"/>
                    </a:cubicBezTo>
                    <a:lnTo>
                      <a:pt x="0" y="19405"/>
                    </a:lnTo>
                    <a:cubicBezTo>
                      <a:pt x="0" y="8688"/>
                      <a:pt x="8688" y="0"/>
                      <a:pt x="19405" y="0"/>
                    </a:cubicBezTo>
                    <a:close/>
                  </a:path>
                </a:pathLst>
              </a:custGeom>
              <a:solidFill>
                <a:srgbClr val="FFFFFF"/>
              </a:solidFill>
            </p:spPr>
          </p:sp>
          <p:sp>
            <p:nvSpPr>
              <p:cNvPr id="21" name="TextBox 21"/>
              <p:cNvSpPr txBox="1"/>
              <p:nvPr/>
            </p:nvSpPr>
            <p:spPr>
              <a:xfrm>
                <a:off x="0" y="-114300"/>
                <a:ext cx="1845268" cy="272844"/>
              </a:xfrm>
              <a:prstGeom prst="rect">
                <a:avLst/>
              </a:prstGeom>
            </p:spPr>
            <p:txBody>
              <a:bodyPr lIns="50800" tIns="50800" rIns="50800" bIns="50800" rtlCol="0" anchor="ctr"/>
              <a:lstStyle/>
              <a:p>
                <a:pPr algn="ctr">
                  <a:lnSpc>
                    <a:spcPts val="3909"/>
                  </a:lnSpc>
                </a:pPr>
                <a:endParaRPr/>
              </a:p>
            </p:txBody>
          </p:sp>
        </p:grpSp>
        <p:sp>
          <p:nvSpPr>
            <p:cNvPr id="22" name="TextBox 22"/>
            <p:cNvSpPr txBox="1"/>
            <p:nvPr/>
          </p:nvSpPr>
          <p:spPr>
            <a:xfrm>
              <a:off x="0" y="152400"/>
              <a:ext cx="11018870" cy="1279937"/>
            </a:xfrm>
            <a:prstGeom prst="rect">
              <a:avLst/>
            </a:prstGeom>
          </p:spPr>
          <p:txBody>
            <a:bodyPr lIns="0" tIns="0" rIns="0" bIns="0" rtlCol="0" anchor="t">
              <a:spAutoFit/>
            </a:bodyPr>
            <a:lstStyle/>
            <a:p>
              <a:pPr marL="0" lvl="0" indent="0" algn="l">
                <a:lnSpc>
                  <a:spcPts val="6801"/>
                </a:lnSpc>
                <a:spcBef>
                  <a:spcPct val="0"/>
                </a:spcBef>
              </a:pPr>
              <a:r>
                <a:rPr lang="en-US" sz="7084" b="1" spc="-318">
                  <a:solidFill>
                    <a:srgbClr val="FFFFFF"/>
                  </a:solidFill>
                  <a:latin typeface="Montserrat Bold"/>
                  <a:ea typeface="Montserrat Bold"/>
                  <a:cs typeface="Montserrat Bold"/>
                  <a:sym typeface="Montserrat Bold"/>
                </a:rPr>
                <a:t>Admin Dashboard</a:t>
              </a:r>
            </a:p>
          </p:txBody>
        </p:sp>
        <p:sp>
          <p:nvSpPr>
            <p:cNvPr id="23" name="TextBox 23"/>
            <p:cNvSpPr txBox="1"/>
            <p:nvPr/>
          </p:nvSpPr>
          <p:spPr>
            <a:xfrm>
              <a:off x="812564" y="2013969"/>
              <a:ext cx="8300336" cy="516549"/>
            </a:xfrm>
            <a:prstGeom prst="rect">
              <a:avLst/>
            </a:prstGeom>
          </p:spPr>
          <p:txBody>
            <a:bodyPr lIns="0" tIns="0" rIns="0" bIns="0" rtlCol="0" anchor="t">
              <a:spAutoFit/>
            </a:bodyPr>
            <a:lstStyle/>
            <a:p>
              <a:pPr marL="0" lvl="0" indent="0" algn="ctr">
                <a:lnSpc>
                  <a:spcPts val="3239"/>
                </a:lnSpc>
                <a:spcBef>
                  <a:spcPct val="0"/>
                </a:spcBef>
              </a:pPr>
              <a:r>
                <a:rPr lang="en-US" sz="2313" b="1">
                  <a:solidFill>
                    <a:srgbClr val="00765A"/>
                  </a:solidFill>
                  <a:latin typeface="Montserrat Bold"/>
                  <a:ea typeface="Montserrat Bold"/>
                  <a:cs typeface="Montserrat Bold"/>
                  <a:sym typeface="Montserrat Bold"/>
                </a:rPr>
                <a:t>Manage All the page</a:t>
              </a:r>
            </a:p>
          </p:txBody>
        </p:sp>
        <p:sp>
          <p:nvSpPr>
            <p:cNvPr id="24" name="TextBox 24"/>
            <p:cNvSpPr txBox="1"/>
            <p:nvPr/>
          </p:nvSpPr>
          <p:spPr>
            <a:xfrm>
              <a:off x="413748" y="3338556"/>
              <a:ext cx="10350288" cy="1769417"/>
            </a:xfrm>
            <a:prstGeom prst="rect">
              <a:avLst/>
            </a:prstGeom>
          </p:spPr>
          <p:txBody>
            <a:bodyPr lIns="0" tIns="0" rIns="0" bIns="0" rtlCol="0" anchor="t">
              <a:spAutoFit/>
            </a:bodyPr>
            <a:lstStyle/>
            <a:p>
              <a:pPr marL="465188" lvl="1" indent="-232594" algn="l">
                <a:lnSpc>
                  <a:spcPts val="3662"/>
                </a:lnSpc>
                <a:spcBef>
                  <a:spcPct val="0"/>
                </a:spcBef>
                <a:buFont typeface="Arial"/>
                <a:buChar char="•"/>
              </a:pPr>
              <a:r>
                <a:rPr lang="en-US" sz="2154">
                  <a:solidFill>
                    <a:srgbClr val="FFFFFF">
                      <a:alpha val="69804"/>
                    </a:srgbClr>
                  </a:solidFill>
                  <a:latin typeface="Montserrat"/>
                  <a:ea typeface="Montserrat"/>
                  <a:cs typeface="Montserrat"/>
                  <a:sym typeface="Montserrat"/>
                </a:rPr>
                <a:t>Ove</a:t>
              </a:r>
              <a:r>
                <a:rPr lang="en-US" sz="2154" u="none" strike="noStrike">
                  <a:solidFill>
                    <a:srgbClr val="FFFFFF">
                      <a:alpha val="69804"/>
                    </a:srgbClr>
                  </a:solidFill>
                  <a:latin typeface="Montserrat"/>
                  <a:ea typeface="Montserrat"/>
                  <a:cs typeface="Montserrat"/>
                  <a:sym typeface="Montserrat"/>
                </a:rPr>
                <a:t>rview of total medicines, orders, raw materials</a:t>
              </a:r>
            </a:p>
            <a:p>
              <a:pPr marL="465188" lvl="1" indent="-232594" algn="l">
                <a:lnSpc>
                  <a:spcPts val="3662"/>
                </a:lnSpc>
                <a:spcBef>
                  <a:spcPct val="0"/>
                </a:spcBef>
                <a:buFont typeface="Arial"/>
                <a:buChar char="•"/>
              </a:pPr>
              <a:r>
                <a:rPr lang="en-US" sz="2154" u="none" strike="noStrike">
                  <a:solidFill>
                    <a:srgbClr val="FFFFFF">
                      <a:alpha val="69804"/>
                    </a:srgbClr>
                  </a:solidFill>
                  <a:latin typeface="Montserrat"/>
                  <a:ea typeface="Montserrat"/>
                  <a:cs typeface="Montserrat"/>
                  <a:sym typeface="Montserrat"/>
                </a:rPr>
                <a:t>Daily/Monthly Sales Reports</a:t>
              </a:r>
            </a:p>
            <a:p>
              <a:pPr marL="0" lvl="0" indent="0" algn="l">
                <a:lnSpc>
                  <a:spcPts val="3662"/>
                </a:lnSpc>
                <a:spcBef>
                  <a:spcPct val="0"/>
                </a:spcBef>
              </a:pPr>
              <a:endParaRPr lang="en-US" sz="2154" u="none" strike="noStrike">
                <a:solidFill>
                  <a:srgbClr val="FFFFFF">
                    <a:alpha val="69804"/>
                  </a:srgbClr>
                </a:solidFill>
                <a:latin typeface="Montserrat"/>
                <a:ea typeface="Montserrat"/>
                <a:cs typeface="Montserrat"/>
                <a:sym typeface="Montserrat"/>
              </a:endParaRPr>
            </a:p>
          </p:txBody>
        </p:sp>
      </p:grpSp>
      <p:sp>
        <p:nvSpPr>
          <p:cNvPr id="25" name="TextBox 25"/>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26" name="Group 26"/>
          <p:cNvGrpSpPr/>
          <p:nvPr/>
        </p:nvGrpSpPr>
        <p:grpSpPr>
          <a:xfrm>
            <a:off x="12482742" y="1135856"/>
            <a:ext cx="4502404" cy="301625"/>
            <a:chOff x="0" y="0"/>
            <a:chExt cx="6003206" cy="402167"/>
          </a:xfrm>
        </p:grpSpPr>
        <p:sp>
          <p:nvSpPr>
            <p:cNvPr id="27" name="TextBox 27"/>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8" name="TextBox 28"/>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9" name="TextBox 29"/>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Freeform 16"/>
          <p:cNvSpPr/>
          <p:nvPr/>
        </p:nvSpPr>
        <p:spPr>
          <a:xfrm>
            <a:off x="2398112" y="4331378"/>
            <a:ext cx="13491776" cy="5295522"/>
          </a:xfrm>
          <a:custGeom>
            <a:avLst/>
            <a:gdLst/>
            <a:ahLst/>
            <a:cxnLst/>
            <a:rect l="l" t="t" r="r" b="b"/>
            <a:pathLst>
              <a:path w="13491776" h="5295522">
                <a:moveTo>
                  <a:pt x="0" y="0"/>
                </a:moveTo>
                <a:lnTo>
                  <a:pt x="13491776" y="0"/>
                </a:lnTo>
                <a:lnTo>
                  <a:pt x="13491776" y="5295522"/>
                </a:lnTo>
                <a:lnTo>
                  <a:pt x="0" y="5295522"/>
                </a:lnTo>
                <a:lnTo>
                  <a:pt x="0" y="0"/>
                </a:lnTo>
                <a:close/>
              </a:path>
            </a:pathLst>
          </a:custGeom>
          <a:blipFill>
            <a:blip r:embed="rId4"/>
            <a:stretch>
              <a:fillRect/>
            </a:stretch>
          </a:blipFill>
          <a:ln cap="rnd">
            <a:noFill/>
            <a:prstDash val="solid"/>
            <a:round/>
          </a:ln>
        </p:spPr>
      </p:sp>
      <p:sp>
        <p:nvSpPr>
          <p:cNvPr id="17" name="TextBox 17"/>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8" name="Group 18"/>
          <p:cNvGrpSpPr/>
          <p:nvPr/>
        </p:nvGrpSpPr>
        <p:grpSpPr>
          <a:xfrm>
            <a:off x="12482742" y="1135856"/>
            <a:ext cx="4502404" cy="301625"/>
            <a:chOff x="0" y="0"/>
            <a:chExt cx="6003206" cy="402167"/>
          </a:xfrm>
        </p:grpSpPr>
        <p:sp>
          <p:nvSpPr>
            <p:cNvPr id="19" name="TextBox 19"/>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0" name="TextBox 20"/>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1" name="TextBox 21"/>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
        <p:nvSpPr>
          <p:cNvPr id="22" name="TextBox 22"/>
          <p:cNvSpPr txBox="1"/>
          <p:nvPr/>
        </p:nvSpPr>
        <p:spPr>
          <a:xfrm>
            <a:off x="2156753" y="2058120"/>
            <a:ext cx="8938924" cy="2044181"/>
          </a:xfrm>
          <a:prstGeom prst="rect">
            <a:avLst/>
          </a:prstGeom>
        </p:spPr>
        <p:txBody>
          <a:bodyPr lIns="0" tIns="0" rIns="0" bIns="0" rtlCol="0" anchor="t">
            <a:spAutoFit/>
          </a:bodyPr>
          <a:lstStyle/>
          <a:p>
            <a:pPr marL="0" lvl="0" indent="0" algn="l">
              <a:lnSpc>
                <a:spcPts val="8005"/>
              </a:lnSpc>
            </a:pPr>
            <a:r>
              <a:rPr lang="en-US" sz="7084" b="1">
                <a:solidFill>
                  <a:srgbClr val="FFFFFF"/>
                </a:solidFill>
                <a:latin typeface="Montserrat Bold"/>
                <a:ea typeface="Montserrat Bold"/>
                <a:cs typeface="Montserrat Bold"/>
                <a:sym typeface="Montserrat Bold"/>
              </a:rPr>
              <a:t>Admin Dashboard Features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Freeform 16"/>
          <p:cNvSpPr/>
          <p:nvPr/>
        </p:nvSpPr>
        <p:spPr>
          <a:xfrm>
            <a:off x="2398112" y="4331378"/>
            <a:ext cx="13491776" cy="5295522"/>
          </a:xfrm>
          <a:custGeom>
            <a:avLst/>
            <a:gdLst/>
            <a:ahLst/>
            <a:cxnLst/>
            <a:rect l="l" t="t" r="r" b="b"/>
            <a:pathLst>
              <a:path w="13491776" h="5295522">
                <a:moveTo>
                  <a:pt x="0" y="0"/>
                </a:moveTo>
                <a:lnTo>
                  <a:pt x="13491776" y="0"/>
                </a:lnTo>
                <a:lnTo>
                  <a:pt x="13491776" y="5295522"/>
                </a:lnTo>
                <a:lnTo>
                  <a:pt x="0" y="5295522"/>
                </a:lnTo>
                <a:lnTo>
                  <a:pt x="0" y="0"/>
                </a:lnTo>
                <a:close/>
              </a:path>
            </a:pathLst>
          </a:custGeom>
          <a:blipFill>
            <a:blip r:embed="rId4"/>
            <a:stretch>
              <a:fillRect l="-4790" r="-4790"/>
            </a:stretch>
          </a:blipFill>
        </p:spPr>
      </p:sp>
      <p:sp>
        <p:nvSpPr>
          <p:cNvPr id="17" name="TextBox 17"/>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8" name="Group 18"/>
          <p:cNvGrpSpPr/>
          <p:nvPr/>
        </p:nvGrpSpPr>
        <p:grpSpPr>
          <a:xfrm>
            <a:off x="12482742" y="1135856"/>
            <a:ext cx="4502404" cy="301625"/>
            <a:chOff x="0" y="0"/>
            <a:chExt cx="6003206" cy="402167"/>
          </a:xfrm>
        </p:grpSpPr>
        <p:sp>
          <p:nvSpPr>
            <p:cNvPr id="19" name="TextBox 19"/>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0" name="TextBox 20"/>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1" name="TextBox 21"/>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
        <p:nvSpPr>
          <p:cNvPr id="22" name="TextBox 22"/>
          <p:cNvSpPr txBox="1"/>
          <p:nvPr/>
        </p:nvSpPr>
        <p:spPr>
          <a:xfrm>
            <a:off x="2156753" y="2058120"/>
            <a:ext cx="8938924" cy="2044181"/>
          </a:xfrm>
          <a:prstGeom prst="rect">
            <a:avLst/>
          </a:prstGeom>
        </p:spPr>
        <p:txBody>
          <a:bodyPr lIns="0" tIns="0" rIns="0" bIns="0" rtlCol="0" anchor="t">
            <a:spAutoFit/>
          </a:bodyPr>
          <a:lstStyle/>
          <a:p>
            <a:pPr marL="0" lvl="0" indent="0" algn="l">
              <a:lnSpc>
                <a:spcPts val="8005"/>
              </a:lnSpc>
            </a:pPr>
            <a:r>
              <a:rPr lang="en-US" sz="7084" b="1">
                <a:solidFill>
                  <a:srgbClr val="FFFFFF"/>
                </a:solidFill>
                <a:latin typeface="Montserrat Bold"/>
                <a:ea typeface="Montserrat Bold"/>
                <a:cs typeface="Montserrat Bold"/>
                <a:sym typeface="Montserrat Bold"/>
              </a:rPr>
              <a:t>Admin Dashboard Features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Freeform 16"/>
          <p:cNvSpPr/>
          <p:nvPr/>
        </p:nvSpPr>
        <p:spPr>
          <a:xfrm>
            <a:off x="2398112" y="4331378"/>
            <a:ext cx="13491776" cy="5295522"/>
          </a:xfrm>
          <a:custGeom>
            <a:avLst/>
            <a:gdLst/>
            <a:ahLst/>
            <a:cxnLst/>
            <a:rect l="l" t="t" r="r" b="b"/>
            <a:pathLst>
              <a:path w="13491776" h="5295522">
                <a:moveTo>
                  <a:pt x="0" y="0"/>
                </a:moveTo>
                <a:lnTo>
                  <a:pt x="13491776" y="0"/>
                </a:lnTo>
                <a:lnTo>
                  <a:pt x="13491776" y="5295522"/>
                </a:lnTo>
                <a:lnTo>
                  <a:pt x="0" y="5295522"/>
                </a:lnTo>
                <a:lnTo>
                  <a:pt x="0" y="0"/>
                </a:lnTo>
                <a:close/>
              </a:path>
            </a:pathLst>
          </a:custGeom>
          <a:blipFill>
            <a:blip r:embed="rId4"/>
            <a:stretch>
              <a:fillRect t="-1187" b="-1187"/>
            </a:stretch>
          </a:blipFill>
        </p:spPr>
      </p:sp>
      <p:sp>
        <p:nvSpPr>
          <p:cNvPr id="17" name="TextBox 17"/>
          <p:cNvSpPr txBox="1"/>
          <p:nvPr/>
        </p:nvSpPr>
        <p:spPr>
          <a:xfrm>
            <a:off x="2156753" y="2058120"/>
            <a:ext cx="8938924" cy="2044181"/>
          </a:xfrm>
          <a:prstGeom prst="rect">
            <a:avLst/>
          </a:prstGeom>
        </p:spPr>
        <p:txBody>
          <a:bodyPr lIns="0" tIns="0" rIns="0" bIns="0" rtlCol="0" anchor="t">
            <a:spAutoFit/>
          </a:bodyPr>
          <a:lstStyle/>
          <a:p>
            <a:pPr marL="0" lvl="0" indent="0" algn="l">
              <a:lnSpc>
                <a:spcPts val="8005"/>
              </a:lnSpc>
            </a:pPr>
            <a:r>
              <a:rPr lang="en-US" sz="7084" b="1">
                <a:solidFill>
                  <a:srgbClr val="FFFFFF"/>
                </a:solidFill>
                <a:latin typeface="Montserrat Bold"/>
                <a:ea typeface="Montserrat Bold"/>
                <a:cs typeface="Montserrat Bold"/>
                <a:sym typeface="Montserrat Bold"/>
              </a:rPr>
              <a:t>Admin Dashboard Features</a:t>
            </a:r>
          </a:p>
        </p:txBody>
      </p:sp>
      <p:sp>
        <p:nvSpPr>
          <p:cNvPr id="18" name="TextBox 18"/>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9" name="Group 19"/>
          <p:cNvGrpSpPr/>
          <p:nvPr/>
        </p:nvGrpSpPr>
        <p:grpSpPr>
          <a:xfrm>
            <a:off x="12482742" y="1135856"/>
            <a:ext cx="4502404" cy="301625"/>
            <a:chOff x="0" y="0"/>
            <a:chExt cx="6003206" cy="402167"/>
          </a:xfrm>
        </p:grpSpPr>
        <p:sp>
          <p:nvSpPr>
            <p:cNvPr id="20" name="TextBox 20"/>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1" name="TextBox 21"/>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2" name="TextBox 22"/>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Freeform 16"/>
          <p:cNvSpPr/>
          <p:nvPr/>
        </p:nvSpPr>
        <p:spPr>
          <a:xfrm>
            <a:off x="1743893" y="2648316"/>
            <a:ext cx="9572811" cy="6707585"/>
          </a:xfrm>
          <a:custGeom>
            <a:avLst/>
            <a:gdLst/>
            <a:ahLst/>
            <a:cxnLst/>
            <a:rect l="l" t="t" r="r" b="b"/>
            <a:pathLst>
              <a:path w="9572811" h="6707585">
                <a:moveTo>
                  <a:pt x="0" y="0"/>
                </a:moveTo>
                <a:lnTo>
                  <a:pt x="9572811" y="0"/>
                </a:lnTo>
                <a:lnTo>
                  <a:pt x="9572811" y="6707585"/>
                </a:lnTo>
                <a:lnTo>
                  <a:pt x="0" y="6707585"/>
                </a:lnTo>
                <a:lnTo>
                  <a:pt x="0" y="0"/>
                </a:lnTo>
                <a:close/>
              </a:path>
            </a:pathLst>
          </a:custGeom>
          <a:blipFill>
            <a:blip r:embed="rId4"/>
            <a:stretch>
              <a:fillRect b="-160"/>
            </a:stretch>
          </a:blipFill>
        </p:spPr>
      </p:sp>
      <p:sp>
        <p:nvSpPr>
          <p:cNvPr id="17" name="TextBox 17"/>
          <p:cNvSpPr txBox="1"/>
          <p:nvPr/>
        </p:nvSpPr>
        <p:spPr>
          <a:xfrm>
            <a:off x="12178516" y="4641595"/>
            <a:ext cx="6149885" cy="3287181"/>
          </a:xfrm>
          <a:prstGeom prst="rect">
            <a:avLst/>
          </a:prstGeom>
        </p:spPr>
        <p:txBody>
          <a:bodyPr lIns="0" tIns="0" rIns="0" bIns="0" rtlCol="0" anchor="t">
            <a:spAutoFit/>
          </a:bodyPr>
          <a:lstStyle/>
          <a:p>
            <a:pPr marL="0" lvl="0" indent="0" algn="l">
              <a:lnSpc>
                <a:spcPts val="8643"/>
              </a:lnSpc>
            </a:pPr>
            <a:r>
              <a:rPr lang="en-US" sz="7084" b="1" spc="49">
                <a:solidFill>
                  <a:srgbClr val="FFFFFF"/>
                </a:solidFill>
                <a:latin typeface="Montserrat Bold"/>
                <a:ea typeface="Montserrat Bold"/>
                <a:cs typeface="Montserrat Bold"/>
                <a:sym typeface="Montserrat Bold"/>
              </a:rPr>
              <a:t>Sales Manager Dashboard</a:t>
            </a:r>
          </a:p>
        </p:txBody>
      </p:sp>
      <p:sp>
        <p:nvSpPr>
          <p:cNvPr id="18" name="TextBox 18"/>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9" name="Group 19"/>
          <p:cNvGrpSpPr/>
          <p:nvPr/>
        </p:nvGrpSpPr>
        <p:grpSpPr>
          <a:xfrm>
            <a:off x="12482742" y="1135856"/>
            <a:ext cx="4502404" cy="301625"/>
            <a:chOff x="0" y="0"/>
            <a:chExt cx="6003206" cy="402167"/>
          </a:xfrm>
        </p:grpSpPr>
        <p:sp>
          <p:nvSpPr>
            <p:cNvPr id="20" name="TextBox 20"/>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1" name="TextBox 21"/>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2" name="TextBox 22"/>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65A"/>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3067569" y="5981685"/>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a:off x="2191140" y="2485829"/>
            <a:ext cx="6431247" cy="643124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76200" y="-38100"/>
              <a:ext cx="660400" cy="774700"/>
            </a:xfrm>
            <a:prstGeom prst="rect">
              <a:avLst/>
            </a:prstGeom>
          </p:spPr>
          <p:txBody>
            <a:bodyPr lIns="50800" tIns="50800" rIns="50800" bIns="50800" rtlCol="0" anchor="ctr"/>
            <a:lstStyle/>
            <a:p>
              <a:pPr algn="ctr">
                <a:lnSpc>
                  <a:spcPts val="3910"/>
                </a:lnSpc>
              </a:pPr>
              <a:endParaRPr/>
            </a:p>
          </p:txBody>
        </p:sp>
      </p:grpSp>
      <p:grpSp>
        <p:nvGrpSpPr>
          <p:cNvPr id="8" name="Group 8"/>
          <p:cNvGrpSpPr/>
          <p:nvPr/>
        </p:nvGrpSpPr>
        <p:grpSpPr>
          <a:xfrm rot="-3022589">
            <a:off x="9028339" y="-6392231"/>
            <a:ext cx="13614672" cy="11584254"/>
            <a:chOff x="0" y="0"/>
            <a:chExt cx="477631" cy="406400"/>
          </a:xfrm>
        </p:grpSpPr>
        <p:sp>
          <p:nvSpPr>
            <p:cNvPr id="9" name="Freeform 9"/>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0" name="TextBox 10"/>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1" name="Group 11"/>
          <p:cNvGrpSpPr/>
          <p:nvPr/>
        </p:nvGrpSpPr>
        <p:grpSpPr>
          <a:xfrm rot="-3022589">
            <a:off x="16453287" y="1303783"/>
            <a:ext cx="3750229" cy="1875115"/>
            <a:chOff x="0" y="0"/>
            <a:chExt cx="812800" cy="406400"/>
          </a:xfrm>
        </p:grpSpPr>
        <p:sp>
          <p:nvSpPr>
            <p:cNvPr id="12" name="Freeform 12"/>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3" name="TextBox 13"/>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4" name="Freeform 14"/>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rot="-3022589">
            <a:off x="-2284179" y="6647115"/>
            <a:ext cx="3750229" cy="1875115"/>
            <a:chOff x="0" y="0"/>
            <a:chExt cx="812800" cy="406400"/>
          </a:xfrm>
        </p:grpSpPr>
        <p:sp>
          <p:nvSpPr>
            <p:cNvPr id="17" name="Freeform 1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8" name="TextBox 18"/>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grpSp>
        <p:nvGrpSpPr>
          <p:cNvPr id="19" name="Group 19"/>
          <p:cNvGrpSpPr/>
          <p:nvPr/>
        </p:nvGrpSpPr>
        <p:grpSpPr>
          <a:xfrm rot="133752">
            <a:off x="2036533" y="747491"/>
            <a:ext cx="6740461" cy="7873909"/>
            <a:chOff x="0" y="0"/>
            <a:chExt cx="731259" cy="854224"/>
          </a:xfrm>
        </p:grpSpPr>
        <p:sp>
          <p:nvSpPr>
            <p:cNvPr id="20" name="Freeform 20"/>
            <p:cNvSpPr/>
            <p:nvPr/>
          </p:nvSpPr>
          <p:spPr>
            <a:xfrm rot="-155923">
              <a:off x="-8600" y="-16139"/>
              <a:ext cx="758849" cy="871829"/>
            </a:xfrm>
            <a:custGeom>
              <a:avLst/>
              <a:gdLst/>
              <a:ahLst/>
              <a:cxnLst/>
              <a:rect l="l" t="t" r="r" b="b"/>
              <a:pathLst>
                <a:path w="758849" h="871829">
                  <a:moveTo>
                    <a:pt x="234109" y="845355"/>
                  </a:moveTo>
                  <a:cubicBezTo>
                    <a:pt x="271038" y="858556"/>
                    <a:pt x="313273" y="868036"/>
                    <a:pt x="355061" y="869933"/>
                  </a:cubicBezTo>
                  <a:cubicBezTo>
                    <a:pt x="396850" y="871830"/>
                    <a:pt x="437355" y="867184"/>
                    <a:pt x="474933" y="857364"/>
                  </a:cubicBezTo>
                  <a:cubicBezTo>
                    <a:pt x="475739" y="857041"/>
                    <a:pt x="476527" y="857077"/>
                    <a:pt x="477332" y="856754"/>
                  </a:cubicBezTo>
                  <a:cubicBezTo>
                    <a:pt x="618583" y="817062"/>
                    <a:pt x="726597" y="700225"/>
                    <a:pt x="735054" y="557419"/>
                  </a:cubicBezTo>
                  <a:lnTo>
                    <a:pt x="758848" y="33156"/>
                  </a:lnTo>
                  <a:lnTo>
                    <a:pt x="28342" y="0"/>
                  </a:lnTo>
                  <a:lnTo>
                    <a:pt x="4564" y="523874"/>
                  </a:lnTo>
                  <a:cubicBezTo>
                    <a:pt x="0" y="667966"/>
                    <a:pt x="95408" y="794037"/>
                    <a:pt x="234109" y="845355"/>
                  </a:cubicBezTo>
                  <a:close/>
                </a:path>
              </a:pathLst>
            </a:custGeom>
            <a:blipFill>
              <a:blip r:embed="rId4"/>
              <a:stretch>
                <a:fillRect l="-54017" t="-46541" r="-40903" b="-78740"/>
              </a:stretch>
            </a:blipFill>
          </p:spPr>
        </p:sp>
      </p:grpSp>
      <p:grpSp>
        <p:nvGrpSpPr>
          <p:cNvPr id="21" name="Group 21"/>
          <p:cNvGrpSpPr/>
          <p:nvPr/>
        </p:nvGrpSpPr>
        <p:grpSpPr>
          <a:xfrm>
            <a:off x="6905918" y="2836578"/>
            <a:ext cx="1600035" cy="1600035"/>
            <a:chOff x="0" y="0"/>
            <a:chExt cx="2133379" cy="2133379"/>
          </a:xfrm>
        </p:grpSpPr>
        <p:grpSp>
          <p:nvGrpSpPr>
            <p:cNvPr id="22" name="Group 22"/>
            <p:cNvGrpSpPr/>
            <p:nvPr/>
          </p:nvGrpSpPr>
          <p:grpSpPr>
            <a:xfrm>
              <a:off x="0" y="0"/>
              <a:ext cx="2133379" cy="213337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4" name="TextBox 24"/>
              <p:cNvSpPr txBox="1"/>
              <p:nvPr/>
            </p:nvSpPr>
            <p:spPr>
              <a:xfrm>
                <a:off x="76200" y="-38100"/>
                <a:ext cx="660400" cy="774700"/>
              </a:xfrm>
              <a:prstGeom prst="rect">
                <a:avLst/>
              </a:prstGeom>
            </p:spPr>
            <p:txBody>
              <a:bodyPr lIns="50800" tIns="50800" rIns="50800" bIns="50800" rtlCol="0" anchor="ctr"/>
              <a:lstStyle/>
              <a:p>
                <a:pPr algn="ctr">
                  <a:lnSpc>
                    <a:spcPts val="3910"/>
                  </a:lnSpc>
                </a:pPr>
                <a:endParaRPr/>
              </a:p>
            </p:txBody>
          </p:sp>
        </p:grpSp>
        <p:sp>
          <p:nvSpPr>
            <p:cNvPr id="25" name="Freeform 25"/>
            <p:cNvSpPr/>
            <p:nvPr/>
          </p:nvSpPr>
          <p:spPr>
            <a:xfrm>
              <a:off x="380357" y="401136"/>
              <a:ext cx="1372666" cy="1372666"/>
            </a:xfrm>
            <a:custGeom>
              <a:avLst/>
              <a:gdLst/>
              <a:ahLst/>
              <a:cxnLst/>
              <a:rect l="l" t="t" r="r" b="b"/>
              <a:pathLst>
                <a:path w="1372666" h="1372666">
                  <a:moveTo>
                    <a:pt x="0" y="0"/>
                  </a:moveTo>
                  <a:lnTo>
                    <a:pt x="1372666" y="0"/>
                  </a:lnTo>
                  <a:lnTo>
                    <a:pt x="1372666" y="1372666"/>
                  </a:lnTo>
                  <a:lnTo>
                    <a:pt x="0" y="1372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6" name="Freeform 26"/>
          <p:cNvSpPr/>
          <p:nvPr/>
        </p:nvSpPr>
        <p:spPr>
          <a:xfrm>
            <a:off x="8825142" y="5143500"/>
            <a:ext cx="7315200" cy="192024"/>
          </a:xfrm>
          <a:custGeom>
            <a:avLst/>
            <a:gdLst/>
            <a:ahLst/>
            <a:cxnLst/>
            <a:rect l="l" t="t" r="r" b="b"/>
            <a:pathLst>
              <a:path w="7315200" h="192024">
                <a:moveTo>
                  <a:pt x="0" y="0"/>
                </a:moveTo>
                <a:lnTo>
                  <a:pt x="7315200" y="0"/>
                </a:lnTo>
                <a:lnTo>
                  <a:pt x="7315200" y="192024"/>
                </a:lnTo>
                <a:lnTo>
                  <a:pt x="0" y="1920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TextBox 27"/>
          <p:cNvSpPr txBox="1"/>
          <p:nvPr/>
        </p:nvSpPr>
        <p:spPr>
          <a:xfrm>
            <a:off x="9471455" y="3789907"/>
            <a:ext cx="8856947" cy="1196872"/>
          </a:xfrm>
          <a:prstGeom prst="rect">
            <a:avLst/>
          </a:prstGeom>
        </p:spPr>
        <p:txBody>
          <a:bodyPr lIns="0" tIns="0" rIns="0" bIns="0" rtlCol="0" anchor="t">
            <a:spAutoFit/>
          </a:bodyPr>
          <a:lstStyle/>
          <a:p>
            <a:pPr marL="0" lvl="0" indent="0" algn="l">
              <a:lnSpc>
                <a:spcPts val="8896"/>
              </a:lnSpc>
              <a:spcBef>
                <a:spcPct val="0"/>
              </a:spcBef>
            </a:pPr>
            <a:r>
              <a:rPr lang="en-US" sz="9267" spc="-417">
                <a:solidFill>
                  <a:srgbClr val="FFFFFF"/>
                </a:solidFill>
                <a:latin typeface="Squada One"/>
                <a:ea typeface="Squada One"/>
                <a:cs typeface="Squada One"/>
                <a:sym typeface="Squada One"/>
              </a:rPr>
              <a:t>Presented by : </a:t>
            </a:r>
          </a:p>
        </p:txBody>
      </p:sp>
      <p:sp>
        <p:nvSpPr>
          <p:cNvPr id="28" name="TextBox 28"/>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29" name="Group 29"/>
          <p:cNvGrpSpPr/>
          <p:nvPr/>
        </p:nvGrpSpPr>
        <p:grpSpPr>
          <a:xfrm>
            <a:off x="12482742" y="1135856"/>
            <a:ext cx="4502404" cy="301625"/>
            <a:chOff x="0" y="0"/>
            <a:chExt cx="6003206" cy="402167"/>
          </a:xfrm>
        </p:grpSpPr>
        <p:sp>
          <p:nvSpPr>
            <p:cNvPr id="30" name="TextBox 30"/>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31" name="TextBox 31"/>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32" name="TextBox 32"/>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
        <p:nvSpPr>
          <p:cNvPr id="33" name="TextBox 33"/>
          <p:cNvSpPr txBox="1"/>
          <p:nvPr/>
        </p:nvSpPr>
        <p:spPr>
          <a:xfrm>
            <a:off x="9144000" y="5596677"/>
            <a:ext cx="6191134" cy="2740452"/>
          </a:xfrm>
          <a:prstGeom prst="rect">
            <a:avLst/>
          </a:prstGeom>
        </p:spPr>
        <p:txBody>
          <a:bodyPr lIns="0" tIns="0" rIns="0" bIns="0" rtlCol="0" anchor="t">
            <a:spAutoFit/>
          </a:bodyPr>
          <a:lstStyle/>
          <a:p>
            <a:pPr algn="ctr">
              <a:lnSpc>
                <a:spcPts val="7326"/>
              </a:lnSpc>
            </a:pPr>
            <a:r>
              <a:rPr lang="en-US" sz="5233">
                <a:solidFill>
                  <a:srgbClr val="FFFFFF"/>
                </a:solidFill>
                <a:latin typeface="Carter One"/>
                <a:ea typeface="Carter One"/>
                <a:cs typeface="Carter One"/>
                <a:sym typeface="Carter One"/>
              </a:rPr>
              <a:t>MD. MEHEDI HASAN</a:t>
            </a:r>
          </a:p>
          <a:p>
            <a:pPr algn="ctr">
              <a:lnSpc>
                <a:spcPts val="7326"/>
              </a:lnSpc>
            </a:pPr>
            <a:r>
              <a:rPr lang="en-US" sz="5233">
                <a:solidFill>
                  <a:srgbClr val="FFFFFF"/>
                </a:solidFill>
                <a:latin typeface="Carter One"/>
                <a:ea typeface="Carter One"/>
                <a:cs typeface="Carter One"/>
                <a:sym typeface="Carter One"/>
              </a:rPr>
              <a:t>ID: 2102016</a:t>
            </a:r>
          </a:p>
          <a:p>
            <a:pPr algn="ctr">
              <a:lnSpc>
                <a:spcPts val="7326"/>
              </a:lnSpc>
            </a:pPr>
            <a:r>
              <a:rPr lang="en-US" sz="5233">
                <a:solidFill>
                  <a:srgbClr val="FFFFFF"/>
                </a:solidFill>
                <a:latin typeface="Carter One"/>
                <a:ea typeface="Carter One"/>
                <a:cs typeface="Carter One"/>
                <a:sym typeface="Carter One"/>
              </a:rPr>
              <a:t>REG: 10143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Freeform 16"/>
          <p:cNvSpPr/>
          <p:nvPr/>
        </p:nvSpPr>
        <p:spPr>
          <a:xfrm>
            <a:off x="1636082" y="4964654"/>
            <a:ext cx="14641148" cy="4227632"/>
          </a:xfrm>
          <a:custGeom>
            <a:avLst/>
            <a:gdLst/>
            <a:ahLst/>
            <a:cxnLst/>
            <a:rect l="l" t="t" r="r" b="b"/>
            <a:pathLst>
              <a:path w="14641148" h="4227632">
                <a:moveTo>
                  <a:pt x="0" y="0"/>
                </a:moveTo>
                <a:lnTo>
                  <a:pt x="14641148" y="0"/>
                </a:lnTo>
                <a:lnTo>
                  <a:pt x="14641148" y="4227632"/>
                </a:lnTo>
                <a:lnTo>
                  <a:pt x="0" y="4227632"/>
                </a:lnTo>
                <a:lnTo>
                  <a:pt x="0" y="0"/>
                </a:lnTo>
                <a:close/>
              </a:path>
            </a:pathLst>
          </a:custGeom>
          <a:blipFill>
            <a:blip r:embed="rId4"/>
            <a:stretch>
              <a:fillRect/>
            </a:stretch>
          </a:blipFill>
          <a:ln w="76200" cap="rnd">
            <a:solidFill>
              <a:srgbClr val="FFFFFF"/>
            </a:solidFill>
            <a:prstDash val="solid"/>
            <a:round/>
          </a:ln>
        </p:spPr>
      </p:sp>
      <p:sp>
        <p:nvSpPr>
          <p:cNvPr id="17" name="TextBox 17"/>
          <p:cNvSpPr txBox="1"/>
          <p:nvPr/>
        </p:nvSpPr>
        <p:spPr>
          <a:xfrm>
            <a:off x="1636082" y="2042317"/>
            <a:ext cx="7320574" cy="2290750"/>
          </a:xfrm>
          <a:prstGeom prst="rect">
            <a:avLst/>
          </a:prstGeom>
        </p:spPr>
        <p:txBody>
          <a:bodyPr lIns="0" tIns="0" rIns="0" bIns="0" rtlCol="0" anchor="t">
            <a:spAutoFit/>
          </a:bodyPr>
          <a:lstStyle/>
          <a:p>
            <a:pPr marL="0" lvl="0" indent="0" algn="l">
              <a:lnSpc>
                <a:spcPts val="9138"/>
              </a:lnSpc>
            </a:pPr>
            <a:r>
              <a:rPr lang="en-US" sz="7084" b="1" spc="-99">
                <a:solidFill>
                  <a:srgbClr val="FFFFFF"/>
                </a:solidFill>
                <a:latin typeface="Montserrat Bold"/>
                <a:ea typeface="Montserrat Bold"/>
                <a:cs typeface="Montserrat Bold"/>
                <a:sym typeface="Montserrat Bold"/>
              </a:rPr>
              <a:t>Sales Manager Dashboard</a:t>
            </a:r>
          </a:p>
        </p:txBody>
      </p:sp>
      <p:sp>
        <p:nvSpPr>
          <p:cNvPr id="18" name="TextBox 18"/>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9" name="Group 19"/>
          <p:cNvGrpSpPr/>
          <p:nvPr/>
        </p:nvGrpSpPr>
        <p:grpSpPr>
          <a:xfrm>
            <a:off x="12482742" y="1135856"/>
            <a:ext cx="4502404" cy="301625"/>
            <a:chOff x="0" y="0"/>
            <a:chExt cx="6003206" cy="402167"/>
          </a:xfrm>
        </p:grpSpPr>
        <p:sp>
          <p:nvSpPr>
            <p:cNvPr id="20" name="TextBox 20"/>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1" name="TextBox 21"/>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2" name="TextBox 22"/>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Freeform 16"/>
          <p:cNvSpPr/>
          <p:nvPr/>
        </p:nvSpPr>
        <p:spPr>
          <a:xfrm>
            <a:off x="1636082" y="4967753"/>
            <a:ext cx="14091637" cy="4290547"/>
          </a:xfrm>
          <a:custGeom>
            <a:avLst/>
            <a:gdLst/>
            <a:ahLst/>
            <a:cxnLst/>
            <a:rect l="l" t="t" r="r" b="b"/>
            <a:pathLst>
              <a:path w="14091637" h="4290547">
                <a:moveTo>
                  <a:pt x="0" y="0"/>
                </a:moveTo>
                <a:lnTo>
                  <a:pt x="14091638" y="0"/>
                </a:lnTo>
                <a:lnTo>
                  <a:pt x="14091638" y="4290547"/>
                </a:lnTo>
                <a:lnTo>
                  <a:pt x="0" y="4290547"/>
                </a:lnTo>
                <a:lnTo>
                  <a:pt x="0" y="0"/>
                </a:lnTo>
                <a:close/>
              </a:path>
            </a:pathLst>
          </a:custGeom>
          <a:blipFill>
            <a:blip r:embed="rId4"/>
            <a:stretch>
              <a:fillRect/>
            </a:stretch>
          </a:blipFill>
          <a:ln w="66675" cap="rnd">
            <a:solidFill>
              <a:srgbClr val="FFFFFF"/>
            </a:solidFill>
            <a:prstDash val="solid"/>
            <a:round/>
          </a:ln>
        </p:spPr>
      </p:sp>
      <p:sp>
        <p:nvSpPr>
          <p:cNvPr id="17" name="TextBox 17"/>
          <p:cNvSpPr txBox="1"/>
          <p:nvPr/>
        </p:nvSpPr>
        <p:spPr>
          <a:xfrm>
            <a:off x="1636082" y="2061367"/>
            <a:ext cx="7045819" cy="2260592"/>
          </a:xfrm>
          <a:prstGeom prst="rect">
            <a:avLst/>
          </a:prstGeom>
        </p:spPr>
        <p:txBody>
          <a:bodyPr lIns="0" tIns="0" rIns="0" bIns="0" rtlCol="0" anchor="t">
            <a:spAutoFit/>
          </a:bodyPr>
          <a:lstStyle/>
          <a:p>
            <a:pPr marL="0" lvl="0" indent="0" algn="l">
              <a:lnSpc>
                <a:spcPts val="8926"/>
              </a:lnSpc>
            </a:pPr>
            <a:r>
              <a:rPr lang="en-US" sz="7084" b="1" spc="-155">
                <a:solidFill>
                  <a:srgbClr val="FFFFFF"/>
                </a:solidFill>
                <a:latin typeface="Montserrat Bold"/>
                <a:ea typeface="Montserrat Bold"/>
                <a:cs typeface="Montserrat Bold"/>
                <a:sym typeface="Montserrat Bold"/>
              </a:rPr>
              <a:t>Sales Manager Dashboard</a:t>
            </a:r>
          </a:p>
        </p:txBody>
      </p:sp>
      <p:sp>
        <p:nvSpPr>
          <p:cNvPr id="18" name="TextBox 18"/>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9" name="Group 19"/>
          <p:cNvGrpSpPr/>
          <p:nvPr/>
        </p:nvGrpSpPr>
        <p:grpSpPr>
          <a:xfrm>
            <a:off x="12482742" y="1135856"/>
            <a:ext cx="4502404" cy="301625"/>
            <a:chOff x="0" y="0"/>
            <a:chExt cx="6003206" cy="402167"/>
          </a:xfrm>
        </p:grpSpPr>
        <p:sp>
          <p:nvSpPr>
            <p:cNvPr id="20" name="TextBox 20"/>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1" name="TextBox 21"/>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2" name="TextBox 22"/>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Freeform 16"/>
          <p:cNvSpPr/>
          <p:nvPr/>
        </p:nvSpPr>
        <p:spPr>
          <a:xfrm>
            <a:off x="1838154" y="4097171"/>
            <a:ext cx="12613385" cy="5529730"/>
          </a:xfrm>
          <a:custGeom>
            <a:avLst/>
            <a:gdLst/>
            <a:ahLst/>
            <a:cxnLst/>
            <a:rect l="l" t="t" r="r" b="b"/>
            <a:pathLst>
              <a:path w="12613385" h="5529730">
                <a:moveTo>
                  <a:pt x="0" y="0"/>
                </a:moveTo>
                <a:lnTo>
                  <a:pt x="12613384" y="0"/>
                </a:lnTo>
                <a:lnTo>
                  <a:pt x="12613384" y="5529729"/>
                </a:lnTo>
                <a:lnTo>
                  <a:pt x="0" y="5529729"/>
                </a:lnTo>
                <a:lnTo>
                  <a:pt x="0" y="0"/>
                </a:lnTo>
                <a:close/>
              </a:path>
            </a:pathLst>
          </a:custGeom>
          <a:blipFill>
            <a:blip r:embed="rId4"/>
            <a:stretch>
              <a:fillRect r="-4357"/>
            </a:stretch>
          </a:blipFill>
          <a:ln w="76200" cap="rnd">
            <a:solidFill>
              <a:srgbClr val="FFFFFF"/>
            </a:solidFill>
            <a:prstDash val="solid"/>
            <a:round/>
          </a:ln>
        </p:spPr>
      </p:sp>
      <p:sp>
        <p:nvSpPr>
          <p:cNvPr id="17" name="TextBox 17"/>
          <p:cNvSpPr txBox="1"/>
          <p:nvPr/>
        </p:nvSpPr>
        <p:spPr>
          <a:xfrm>
            <a:off x="1838154" y="1606121"/>
            <a:ext cx="7158086" cy="2103442"/>
          </a:xfrm>
          <a:prstGeom prst="rect">
            <a:avLst/>
          </a:prstGeom>
        </p:spPr>
        <p:txBody>
          <a:bodyPr lIns="0" tIns="0" rIns="0" bIns="0" rtlCol="0" anchor="t">
            <a:spAutoFit/>
          </a:bodyPr>
          <a:lstStyle/>
          <a:p>
            <a:pPr marL="0" lvl="0" indent="0" algn="l">
              <a:lnSpc>
                <a:spcPts val="8288"/>
              </a:lnSpc>
            </a:pPr>
            <a:r>
              <a:rPr lang="en-US" sz="7084" b="1">
                <a:solidFill>
                  <a:srgbClr val="FFFFFF"/>
                </a:solidFill>
                <a:latin typeface="Montserrat Bold"/>
                <a:ea typeface="Montserrat Bold"/>
                <a:cs typeface="Montserrat Bold"/>
                <a:sym typeface="Montserrat Bold"/>
              </a:rPr>
              <a:t>Sales Manager Dashboard</a:t>
            </a:r>
          </a:p>
        </p:txBody>
      </p:sp>
      <p:sp>
        <p:nvSpPr>
          <p:cNvPr id="18" name="TextBox 18"/>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9" name="Group 19"/>
          <p:cNvGrpSpPr/>
          <p:nvPr/>
        </p:nvGrpSpPr>
        <p:grpSpPr>
          <a:xfrm>
            <a:off x="12482742" y="1135856"/>
            <a:ext cx="4502404" cy="301625"/>
            <a:chOff x="0" y="0"/>
            <a:chExt cx="6003206" cy="402167"/>
          </a:xfrm>
        </p:grpSpPr>
        <p:sp>
          <p:nvSpPr>
            <p:cNvPr id="20" name="TextBox 20"/>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1" name="TextBox 21"/>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2" name="TextBox 22"/>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691201" y="5808973"/>
            <a:ext cx="8974222" cy="7635855"/>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6" name="Freeform 16"/>
          <p:cNvSpPr/>
          <p:nvPr/>
        </p:nvSpPr>
        <p:spPr>
          <a:xfrm>
            <a:off x="1647340" y="1643836"/>
            <a:ext cx="8571056" cy="4167676"/>
          </a:xfrm>
          <a:custGeom>
            <a:avLst/>
            <a:gdLst/>
            <a:ahLst/>
            <a:cxnLst/>
            <a:rect l="l" t="t" r="r" b="b"/>
            <a:pathLst>
              <a:path w="8571056" h="4167676">
                <a:moveTo>
                  <a:pt x="0" y="0"/>
                </a:moveTo>
                <a:lnTo>
                  <a:pt x="8571057" y="0"/>
                </a:lnTo>
                <a:lnTo>
                  <a:pt x="8571057" y="4167676"/>
                </a:lnTo>
                <a:lnTo>
                  <a:pt x="0" y="4167676"/>
                </a:lnTo>
                <a:lnTo>
                  <a:pt x="0" y="0"/>
                </a:lnTo>
                <a:close/>
              </a:path>
            </a:pathLst>
          </a:custGeom>
          <a:blipFill>
            <a:blip r:embed="rId4"/>
            <a:stretch>
              <a:fillRect/>
            </a:stretch>
          </a:blipFill>
        </p:spPr>
      </p:sp>
      <p:sp>
        <p:nvSpPr>
          <p:cNvPr id="17" name="Freeform 17"/>
          <p:cNvSpPr/>
          <p:nvPr/>
        </p:nvSpPr>
        <p:spPr>
          <a:xfrm>
            <a:off x="1647340" y="6087737"/>
            <a:ext cx="8571056" cy="3672560"/>
          </a:xfrm>
          <a:custGeom>
            <a:avLst/>
            <a:gdLst/>
            <a:ahLst/>
            <a:cxnLst/>
            <a:rect l="l" t="t" r="r" b="b"/>
            <a:pathLst>
              <a:path w="8571056" h="3672560">
                <a:moveTo>
                  <a:pt x="0" y="0"/>
                </a:moveTo>
                <a:lnTo>
                  <a:pt x="8571057" y="0"/>
                </a:lnTo>
                <a:lnTo>
                  <a:pt x="8571057" y="3672560"/>
                </a:lnTo>
                <a:lnTo>
                  <a:pt x="0" y="3672560"/>
                </a:lnTo>
                <a:lnTo>
                  <a:pt x="0" y="0"/>
                </a:lnTo>
                <a:close/>
              </a:path>
            </a:pathLst>
          </a:custGeom>
          <a:blipFill>
            <a:blip r:embed="rId5"/>
            <a:stretch>
              <a:fillRect l="-13784" r="-18069" b="-1548"/>
            </a:stretch>
          </a:blipFill>
        </p:spPr>
      </p:sp>
      <p:sp>
        <p:nvSpPr>
          <p:cNvPr id="18" name="TextBox 18"/>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9" name="Group 19"/>
          <p:cNvGrpSpPr/>
          <p:nvPr/>
        </p:nvGrpSpPr>
        <p:grpSpPr>
          <a:xfrm>
            <a:off x="12482742" y="1135856"/>
            <a:ext cx="4502404" cy="301625"/>
            <a:chOff x="0" y="0"/>
            <a:chExt cx="6003206" cy="402167"/>
          </a:xfrm>
        </p:grpSpPr>
        <p:sp>
          <p:nvSpPr>
            <p:cNvPr id="20" name="TextBox 20"/>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1" name="TextBox 21"/>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2" name="TextBox 22"/>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
        <p:nvSpPr>
          <p:cNvPr id="23" name="TextBox 23"/>
          <p:cNvSpPr txBox="1"/>
          <p:nvPr/>
        </p:nvSpPr>
        <p:spPr>
          <a:xfrm>
            <a:off x="11109415" y="3626864"/>
            <a:ext cx="6911468" cy="2460873"/>
          </a:xfrm>
          <a:prstGeom prst="rect">
            <a:avLst/>
          </a:prstGeom>
        </p:spPr>
        <p:txBody>
          <a:bodyPr lIns="0" tIns="0" rIns="0" bIns="0" rtlCol="0" anchor="t">
            <a:spAutoFit/>
          </a:bodyPr>
          <a:lstStyle/>
          <a:p>
            <a:pPr marL="0" lvl="0" indent="0" algn="l">
              <a:lnSpc>
                <a:spcPts val="9713"/>
              </a:lnSpc>
            </a:pPr>
            <a:r>
              <a:rPr lang="en-US" sz="7961" b="1" spc="55">
                <a:solidFill>
                  <a:srgbClr val="FFFFFF"/>
                </a:solidFill>
                <a:latin typeface="Montserrat Bold"/>
                <a:ea typeface="Montserrat Bold"/>
                <a:cs typeface="Montserrat Bold"/>
                <a:sym typeface="Montserrat Bold"/>
              </a:rPr>
              <a:t>Analyst Dashboard</a:t>
            </a:r>
          </a:p>
        </p:txBody>
      </p:sp>
      <p:sp>
        <p:nvSpPr>
          <p:cNvPr id="24" name="TextBox 24"/>
          <p:cNvSpPr txBox="1"/>
          <p:nvPr/>
        </p:nvSpPr>
        <p:spPr>
          <a:xfrm>
            <a:off x="11109415" y="6452623"/>
            <a:ext cx="6614071" cy="1471394"/>
          </a:xfrm>
          <a:prstGeom prst="rect">
            <a:avLst/>
          </a:prstGeom>
        </p:spPr>
        <p:txBody>
          <a:bodyPr lIns="0" tIns="0" rIns="0" bIns="0" rtlCol="0" anchor="t">
            <a:spAutoFit/>
          </a:bodyPr>
          <a:lstStyle/>
          <a:p>
            <a:pPr algn="l">
              <a:lnSpc>
                <a:spcPts val="3952"/>
              </a:lnSpc>
            </a:pPr>
            <a:r>
              <a:rPr lang="en-US" sz="2823">
                <a:solidFill>
                  <a:srgbClr val="FFFFFF"/>
                </a:solidFill>
                <a:latin typeface="Canva Sans"/>
                <a:ea typeface="Canva Sans"/>
                <a:cs typeface="Canva Sans"/>
                <a:sym typeface="Canva Sans"/>
              </a:rPr>
              <a:t>Weekly/monthly sales trends</a:t>
            </a:r>
          </a:p>
          <a:p>
            <a:pPr algn="l">
              <a:lnSpc>
                <a:spcPts val="3952"/>
              </a:lnSpc>
            </a:pPr>
            <a:r>
              <a:rPr lang="en-US" sz="2823">
                <a:solidFill>
                  <a:srgbClr val="FFFFFF"/>
                </a:solidFill>
                <a:latin typeface="Canva Sans"/>
                <a:ea typeface="Canva Sans"/>
                <a:cs typeface="Canva Sans"/>
                <a:sym typeface="Canva Sans"/>
              </a:rPr>
              <a:t>Forecast demand charts</a:t>
            </a:r>
          </a:p>
          <a:p>
            <a:pPr algn="l">
              <a:lnSpc>
                <a:spcPts val="3952"/>
              </a:lnSpc>
            </a:pPr>
            <a:r>
              <a:rPr lang="en-US" sz="2823">
                <a:solidFill>
                  <a:srgbClr val="FFFFFF"/>
                </a:solidFill>
                <a:latin typeface="Canva Sans"/>
                <a:ea typeface="Canva Sans"/>
                <a:cs typeface="Canva Sans"/>
                <a:sym typeface="Canva Sans"/>
              </a:rPr>
              <a:t> AI-driven recommendations summary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a:extLst>
            <a:ext uri="{FF2B5EF4-FFF2-40B4-BE49-F238E27FC236}">
              <a16:creationId xmlns:a16="http://schemas.microsoft.com/office/drawing/2014/main" id="{75BCF737-201C-168D-7555-C721EC97D8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433E31B-3219-EEA5-DD64-1D88E122C9FE}"/>
              </a:ext>
            </a:extLst>
          </p:cNvPr>
          <p:cNvGrpSpPr/>
          <p:nvPr/>
        </p:nvGrpSpPr>
        <p:grpSpPr>
          <a:xfrm rot="-3022589">
            <a:off x="9028339" y="-6392231"/>
            <a:ext cx="13614672" cy="11584254"/>
            <a:chOff x="0" y="0"/>
            <a:chExt cx="477631" cy="406400"/>
          </a:xfrm>
        </p:grpSpPr>
        <p:sp>
          <p:nvSpPr>
            <p:cNvPr id="3" name="Freeform 3">
              <a:extLst>
                <a:ext uri="{FF2B5EF4-FFF2-40B4-BE49-F238E27FC236}">
                  <a16:creationId xmlns:a16="http://schemas.microsoft.com/office/drawing/2014/main" id="{2AF112F5-7879-0B8D-1ADD-8E817C156B21}"/>
                </a:ext>
              </a:extLst>
            </p:cNvPr>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a:extLst>
                <a:ext uri="{FF2B5EF4-FFF2-40B4-BE49-F238E27FC236}">
                  <a16:creationId xmlns:a16="http://schemas.microsoft.com/office/drawing/2014/main" id="{0AE6871A-5F53-872F-BE56-E096046DAB10}"/>
                </a:ext>
              </a:extLst>
            </p:cNvPr>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a:extLst>
              <a:ext uri="{FF2B5EF4-FFF2-40B4-BE49-F238E27FC236}">
                <a16:creationId xmlns:a16="http://schemas.microsoft.com/office/drawing/2014/main" id="{D4E8DF22-BF15-ADA6-FE9E-F6ADAE8DBF1C}"/>
              </a:ext>
            </a:extLst>
          </p:cNvPr>
          <p:cNvGrpSpPr/>
          <p:nvPr/>
        </p:nvGrpSpPr>
        <p:grpSpPr>
          <a:xfrm rot="-3022589">
            <a:off x="16453287" y="1303783"/>
            <a:ext cx="3750229" cy="1875115"/>
            <a:chOff x="0" y="0"/>
            <a:chExt cx="812800" cy="406400"/>
          </a:xfrm>
        </p:grpSpPr>
        <p:sp>
          <p:nvSpPr>
            <p:cNvPr id="6" name="Freeform 6">
              <a:extLst>
                <a:ext uri="{FF2B5EF4-FFF2-40B4-BE49-F238E27FC236}">
                  <a16:creationId xmlns:a16="http://schemas.microsoft.com/office/drawing/2014/main" id="{FB8A4B86-FE37-E1E1-9578-7EC4B34306D8}"/>
                </a:ext>
              </a:extLst>
            </p:cNvPr>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a:extLst>
                <a:ext uri="{FF2B5EF4-FFF2-40B4-BE49-F238E27FC236}">
                  <a16:creationId xmlns:a16="http://schemas.microsoft.com/office/drawing/2014/main" id="{325E1D50-9EF9-30AD-E6E4-B3719A8716B5}"/>
                </a:ext>
              </a:extLst>
            </p:cNvPr>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a:extLst>
              <a:ext uri="{FF2B5EF4-FFF2-40B4-BE49-F238E27FC236}">
                <a16:creationId xmlns:a16="http://schemas.microsoft.com/office/drawing/2014/main" id="{DC1A9FD1-EF28-7854-0884-8F2DE537D0B8}"/>
              </a:ext>
            </a:extLst>
          </p:cNvPr>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CF5D2204-DD15-6F1B-D8F1-3B4FAFF05C1A}"/>
              </a:ext>
            </a:extLst>
          </p:cNvPr>
          <p:cNvSpPr/>
          <p:nvPr/>
        </p:nvSpPr>
        <p:spPr>
          <a:xfrm>
            <a:off x="0" y="264831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a:extLst>
              <a:ext uri="{FF2B5EF4-FFF2-40B4-BE49-F238E27FC236}">
                <a16:creationId xmlns:a16="http://schemas.microsoft.com/office/drawing/2014/main" id="{B15F8576-E43B-5A67-7E7C-0B074280FB32}"/>
              </a:ext>
            </a:extLst>
          </p:cNvPr>
          <p:cNvGrpSpPr/>
          <p:nvPr/>
        </p:nvGrpSpPr>
        <p:grpSpPr>
          <a:xfrm rot="-5400000">
            <a:off x="691201" y="5808973"/>
            <a:ext cx="8974222" cy="7635855"/>
            <a:chOff x="0" y="0"/>
            <a:chExt cx="477631" cy="406400"/>
          </a:xfrm>
        </p:grpSpPr>
        <p:sp>
          <p:nvSpPr>
            <p:cNvPr id="11" name="Freeform 11">
              <a:extLst>
                <a:ext uri="{FF2B5EF4-FFF2-40B4-BE49-F238E27FC236}">
                  <a16:creationId xmlns:a16="http://schemas.microsoft.com/office/drawing/2014/main" id="{99ADB87F-C7AD-75A9-765B-AFC98B8589C8}"/>
                </a:ext>
              </a:extLst>
            </p:cNvPr>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a:extLst>
                <a:ext uri="{FF2B5EF4-FFF2-40B4-BE49-F238E27FC236}">
                  <a16:creationId xmlns:a16="http://schemas.microsoft.com/office/drawing/2014/main" id="{12BD9A16-832D-F2FD-E776-29F3EE06F296}"/>
                </a:ext>
              </a:extLst>
            </p:cNvPr>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a:extLst>
              <a:ext uri="{FF2B5EF4-FFF2-40B4-BE49-F238E27FC236}">
                <a16:creationId xmlns:a16="http://schemas.microsoft.com/office/drawing/2014/main" id="{EE6E90E1-EB77-6760-4309-B1987EC8D8CD}"/>
              </a:ext>
            </a:extLst>
          </p:cNvPr>
          <p:cNvGrpSpPr/>
          <p:nvPr/>
        </p:nvGrpSpPr>
        <p:grpSpPr>
          <a:xfrm rot="-3022589">
            <a:off x="-2284179" y="6647115"/>
            <a:ext cx="3750229" cy="1875115"/>
            <a:chOff x="0" y="0"/>
            <a:chExt cx="812800" cy="406400"/>
          </a:xfrm>
        </p:grpSpPr>
        <p:sp>
          <p:nvSpPr>
            <p:cNvPr id="14" name="Freeform 14">
              <a:extLst>
                <a:ext uri="{FF2B5EF4-FFF2-40B4-BE49-F238E27FC236}">
                  <a16:creationId xmlns:a16="http://schemas.microsoft.com/office/drawing/2014/main" id="{5964745B-00BD-4B4B-8CBF-F84FCD89D335}"/>
                </a:ext>
              </a:extLst>
            </p:cNvPr>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a:extLst>
                <a:ext uri="{FF2B5EF4-FFF2-40B4-BE49-F238E27FC236}">
                  <a16:creationId xmlns:a16="http://schemas.microsoft.com/office/drawing/2014/main" id="{48A3381E-AB75-CEB1-3840-61B8FA912208}"/>
                </a:ext>
              </a:extLst>
            </p:cNvPr>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8" name="TextBox 18">
            <a:extLst>
              <a:ext uri="{FF2B5EF4-FFF2-40B4-BE49-F238E27FC236}">
                <a16:creationId xmlns:a16="http://schemas.microsoft.com/office/drawing/2014/main" id="{5959FD94-DC38-0060-44A1-5C12D737A5AF}"/>
              </a:ext>
            </a:extLst>
          </p:cNvPr>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grpSp>
        <p:nvGrpSpPr>
          <p:cNvPr id="19" name="Group 19">
            <a:extLst>
              <a:ext uri="{FF2B5EF4-FFF2-40B4-BE49-F238E27FC236}">
                <a16:creationId xmlns:a16="http://schemas.microsoft.com/office/drawing/2014/main" id="{30459333-2D0F-1F69-2028-4B7A39AF4F6F}"/>
              </a:ext>
            </a:extLst>
          </p:cNvPr>
          <p:cNvGrpSpPr/>
          <p:nvPr/>
        </p:nvGrpSpPr>
        <p:grpSpPr>
          <a:xfrm>
            <a:off x="12482742" y="1135856"/>
            <a:ext cx="4502404" cy="301625"/>
            <a:chOff x="0" y="0"/>
            <a:chExt cx="6003206" cy="402167"/>
          </a:xfrm>
        </p:grpSpPr>
        <p:sp>
          <p:nvSpPr>
            <p:cNvPr id="20" name="TextBox 20">
              <a:extLst>
                <a:ext uri="{FF2B5EF4-FFF2-40B4-BE49-F238E27FC236}">
                  <a16:creationId xmlns:a16="http://schemas.microsoft.com/office/drawing/2014/main" id="{3AF62C58-04D9-44DF-565B-85895EE2D2B9}"/>
                </a:ext>
              </a:extLst>
            </p:cNvPr>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1" name="TextBox 21">
              <a:extLst>
                <a:ext uri="{FF2B5EF4-FFF2-40B4-BE49-F238E27FC236}">
                  <a16:creationId xmlns:a16="http://schemas.microsoft.com/office/drawing/2014/main" id="{E1D68E92-E16D-216A-7B04-72907C6620AC}"/>
                </a:ext>
              </a:extLst>
            </p:cNvPr>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2" name="TextBox 22">
              <a:extLst>
                <a:ext uri="{FF2B5EF4-FFF2-40B4-BE49-F238E27FC236}">
                  <a16:creationId xmlns:a16="http://schemas.microsoft.com/office/drawing/2014/main" id="{6594B924-3543-AEF8-4296-E4833299791E}"/>
                </a:ext>
              </a:extLst>
            </p:cNvPr>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
        <p:nvSpPr>
          <p:cNvPr id="26" name="TextBox 25">
            <a:extLst>
              <a:ext uri="{FF2B5EF4-FFF2-40B4-BE49-F238E27FC236}">
                <a16:creationId xmlns:a16="http://schemas.microsoft.com/office/drawing/2014/main" id="{70190A73-6960-4DF8-1F79-47C78ECDDACC}"/>
              </a:ext>
            </a:extLst>
          </p:cNvPr>
          <p:cNvSpPr txBox="1"/>
          <p:nvPr/>
        </p:nvSpPr>
        <p:spPr>
          <a:xfrm>
            <a:off x="2918791" y="3583270"/>
            <a:ext cx="14008825" cy="4524315"/>
          </a:xfrm>
          <a:prstGeom prst="rect">
            <a:avLst/>
          </a:prstGeom>
          <a:noFill/>
        </p:spPr>
        <p:txBody>
          <a:bodyPr wrap="square">
            <a:spAutoFit/>
          </a:bodyPr>
          <a:lstStyle/>
          <a:p>
            <a:pPr marL="685800" indent="-685800">
              <a:buFont typeface="Arial" panose="020B0604020202020204" pitchFamily="34" charset="0"/>
              <a:buChar char="•"/>
            </a:pPr>
            <a:r>
              <a:rPr lang="en-GB" sz="4800" dirty="0">
                <a:solidFill>
                  <a:schemeClr val="bg1"/>
                </a:solidFill>
              </a:rPr>
              <a:t>APPs</a:t>
            </a:r>
          </a:p>
          <a:p>
            <a:pPr marL="685800" indent="-685800">
              <a:buFont typeface="Arial" panose="020B0604020202020204" pitchFamily="34" charset="0"/>
              <a:buChar char="•"/>
            </a:pPr>
            <a:r>
              <a:rPr lang="en-GB" sz="4800" dirty="0">
                <a:solidFill>
                  <a:schemeClr val="bg1"/>
                </a:solidFill>
              </a:rPr>
              <a:t>Demand Forecasting</a:t>
            </a:r>
          </a:p>
          <a:p>
            <a:pPr marL="685800" indent="-685800">
              <a:buFont typeface="Arial" panose="020B0604020202020204" pitchFamily="34" charset="0"/>
              <a:buChar char="•"/>
            </a:pPr>
            <a:r>
              <a:rPr lang="en-GB" sz="4800" dirty="0">
                <a:solidFill>
                  <a:schemeClr val="bg1"/>
                </a:solidFill>
              </a:rPr>
              <a:t>Smart Recommendations</a:t>
            </a:r>
          </a:p>
          <a:p>
            <a:pPr marL="685800" indent="-685800">
              <a:buFont typeface="Arial" panose="020B0604020202020204" pitchFamily="34" charset="0"/>
              <a:buChar char="•"/>
            </a:pPr>
            <a:r>
              <a:rPr lang="en-GB" sz="4800" dirty="0">
                <a:solidFill>
                  <a:schemeClr val="bg1"/>
                </a:solidFill>
              </a:rPr>
              <a:t>Chatbot Support</a:t>
            </a:r>
          </a:p>
          <a:p>
            <a:pPr marL="685800" indent="-685800">
              <a:buFont typeface="Arial" panose="020B0604020202020204" pitchFamily="34" charset="0"/>
              <a:buChar char="•"/>
            </a:pPr>
            <a:r>
              <a:rPr lang="en-GB" sz="4800" dirty="0">
                <a:solidFill>
                  <a:schemeClr val="bg1"/>
                </a:solidFill>
              </a:rPr>
              <a:t>AI Analytics Dashboard</a:t>
            </a:r>
          </a:p>
          <a:p>
            <a:pPr marL="685800" indent="-685800">
              <a:buFont typeface="Arial" panose="020B0604020202020204" pitchFamily="34" charset="0"/>
              <a:buChar char="•"/>
            </a:pPr>
            <a:r>
              <a:rPr lang="en-GB" sz="4800" dirty="0">
                <a:solidFill>
                  <a:schemeClr val="bg1"/>
                </a:solidFill>
              </a:rPr>
              <a:t>Predictive Maintenance</a:t>
            </a:r>
          </a:p>
        </p:txBody>
      </p:sp>
      <p:sp>
        <p:nvSpPr>
          <p:cNvPr id="27" name="TextBox 26">
            <a:extLst>
              <a:ext uri="{FF2B5EF4-FFF2-40B4-BE49-F238E27FC236}">
                <a16:creationId xmlns:a16="http://schemas.microsoft.com/office/drawing/2014/main" id="{C2F15AE5-6FBB-BF18-EC2F-8480C7927AED}"/>
              </a:ext>
            </a:extLst>
          </p:cNvPr>
          <p:cNvSpPr txBox="1"/>
          <p:nvPr/>
        </p:nvSpPr>
        <p:spPr>
          <a:xfrm>
            <a:off x="2456721" y="2241340"/>
            <a:ext cx="6724985" cy="1107996"/>
          </a:xfrm>
          <a:prstGeom prst="rect">
            <a:avLst/>
          </a:prstGeom>
          <a:noFill/>
        </p:spPr>
        <p:txBody>
          <a:bodyPr wrap="square" rtlCol="0">
            <a:spAutoFit/>
          </a:bodyPr>
          <a:lstStyle/>
          <a:p>
            <a:r>
              <a:rPr lang="en-GB" sz="6600" b="1" dirty="0">
                <a:solidFill>
                  <a:schemeClr val="bg1"/>
                </a:solidFill>
              </a:rPr>
              <a:t>Future AI Features</a:t>
            </a:r>
            <a:endParaRPr lang="en-BD" sz="6600" b="1" dirty="0">
              <a:solidFill>
                <a:schemeClr val="bg1"/>
              </a:solidFill>
            </a:endParaRPr>
          </a:p>
        </p:txBody>
      </p:sp>
    </p:spTree>
    <p:extLst>
      <p:ext uri="{BB962C8B-B14F-4D97-AF65-F5344CB8AC3E}">
        <p14:creationId xmlns:p14="http://schemas.microsoft.com/office/powerpoint/2010/main" val="167888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rot="-3022589">
            <a:off x="-3067569" y="5981685"/>
            <a:ext cx="13614672" cy="11584254"/>
            <a:chOff x="0" y="0"/>
            <a:chExt cx="477631" cy="406400"/>
          </a:xfrm>
        </p:grpSpPr>
        <p:sp>
          <p:nvSpPr>
            <p:cNvPr id="4" name="Freeform 4"/>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5" name="TextBox 5"/>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6" name="Group 6"/>
          <p:cNvGrpSpPr/>
          <p:nvPr/>
        </p:nvGrpSpPr>
        <p:grpSpPr>
          <a:xfrm rot="-3022589">
            <a:off x="-2284179" y="6647115"/>
            <a:ext cx="3750229" cy="1875115"/>
            <a:chOff x="0" y="0"/>
            <a:chExt cx="812800" cy="406400"/>
          </a:xfrm>
        </p:grpSpPr>
        <p:sp>
          <p:nvSpPr>
            <p:cNvPr id="7" name="Freeform 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8" name="TextBox 8"/>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grpSp>
        <p:nvGrpSpPr>
          <p:cNvPr id="9" name="Group 9"/>
          <p:cNvGrpSpPr/>
          <p:nvPr/>
        </p:nvGrpSpPr>
        <p:grpSpPr>
          <a:xfrm rot="-3022589">
            <a:off x="9028339" y="-6392231"/>
            <a:ext cx="13614672" cy="11584254"/>
            <a:chOff x="0" y="0"/>
            <a:chExt cx="477631" cy="406400"/>
          </a:xfrm>
        </p:grpSpPr>
        <p:sp>
          <p:nvSpPr>
            <p:cNvPr id="10" name="Freeform 10"/>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1" name="TextBox 11"/>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2" name="Group 12"/>
          <p:cNvGrpSpPr/>
          <p:nvPr/>
        </p:nvGrpSpPr>
        <p:grpSpPr>
          <a:xfrm rot="-3022589">
            <a:off x="16453287" y="1303783"/>
            <a:ext cx="3750229" cy="1875115"/>
            <a:chOff x="0" y="0"/>
            <a:chExt cx="812800" cy="406400"/>
          </a:xfrm>
        </p:grpSpPr>
        <p:sp>
          <p:nvSpPr>
            <p:cNvPr id="13" name="Freeform 1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4" name="TextBox 14"/>
            <p:cNvSpPr txBox="1"/>
            <p:nvPr/>
          </p:nvSpPr>
          <p:spPr>
            <a:xfrm>
              <a:off x="0" y="-114300"/>
              <a:ext cx="812800" cy="520700"/>
            </a:xfrm>
            <a:prstGeom prst="rect">
              <a:avLst/>
            </a:prstGeom>
          </p:spPr>
          <p:txBody>
            <a:bodyPr lIns="50800" tIns="50800" rIns="50800" bIns="50800" rtlCol="0" anchor="ctr"/>
            <a:lstStyle/>
            <a:p>
              <a:pPr marL="0" lvl="0" indent="0" algn="ctr">
                <a:lnSpc>
                  <a:spcPts val="3910"/>
                </a:lnSpc>
                <a:spcBef>
                  <a:spcPct val="0"/>
                </a:spcBef>
              </a:pPr>
              <a:endParaRPr/>
            </a:p>
          </p:txBody>
        </p:sp>
      </p:grpSp>
      <p:sp>
        <p:nvSpPr>
          <p:cNvPr id="15" name="Freeform 15"/>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1054520" y="4292747"/>
            <a:ext cx="16204780" cy="2263884"/>
          </a:xfrm>
          <a:prstGeom prst="rect">
            <a:avLst/>
          </a:prstGeom>
        </p:spPr>
        <p:txBody>
          <a:bodyPr lIns="0" tIns="0" rIns="0" bIns="0" rtlCol="0" anchor="t">
            <a:spAutoFit/>
          </a:bodyPr>
          <a:lstStyle/>
          <a:p>
            <a:pPr marL="0" lvl="0" indent="0" algn="ctr">
              <a:lnSpc>
                <a:spcPts val="16729"/>
              </a:lnSpc>
              <a:spcBef>
                <a:spcPct val="0"/>
              </a:spcBef>
            </a:pPr>
            <a:r>
              <a:rPr lang="en-US" sz="17426" b="1" spc="-784">
                <a:solidFill>
                  <a:srgbClr val="FFFFFF"/>
                </a:solidFill>
                <a:latin typeface="Montserrat Bold"/>
                <a:ea typeface="Montserrat Bold"/>
                <a:cs typeface="Montserrat Bold"/>
                <a:sym typeface="Montserrat Bold"/>
              </a:rPr>
              <a:t>Thank You</a:t>
            </a:r>
          </a:p>
        </p:txBody>
      </p:sp>
      <p:sp>
        <p:nvSpPr>
          <p:cNvPr id="18" name="TextBox 18"/>
          <p:cNvSpPr txBox="1"/>
          <p:nvPr/>
        </p:nvSpPr>
        <p:spPr>
          <a:xfrm>
            <a:off x="1028700" y="1076325"/>
            <a:ext cx="1899383" cy="292863"/>
          </a:xfrm>
          <a:prstGeom prst="rect">
            <a:avLst/>
          </a:prstGeom>
        </p:spPr>
        <p:txBody>
          <a:bodyPr lIns="0" tIns="0" rIns="0" bIns="0" rtlCol="0" anchor="t">
            <a:spAutoFit/>
          </a:bodyPr>
          <a:lstStyle/>
          <a:p>
            <a:pPr marL="0" lvl="0" indent="0" algn="l">
              <a:lnSpc>
                <a:spcPts val="2155"/>
              </a:lnSpc>
              <a:spcBef>
                <a:spcPct val="0"/>
              </a:spcBef>
            </a:pPr>
            <a:r>
              <a:rPr lang="en-US" sz="2245" b="1" spc="-101">
                <a:solidFill>
                  <a:srgbClr val="FFFFFF"/>
                </a:solidFill>
                <a:latin typeface="Montserrat Bold"/>
                <a:ea typeface="Montserrat Bold"/>
                <a:cs typeface="Montserrat Bold"/>
                <a:sym typeface="Montserrat Bold"/>
              </a:rPr>
              <a:t>Pharmaintel</a:t>
            </a:r>
          </a:p>
        </p:txBody>
      </p:sp>
      <p:sp>
        <p:nvSpPr>
          <p:cNvPr id="19" name="TextBox 19"/>
          <p:cNvSpPr txBox="1"/>
          <p:nvPr/>
        </p:nvSpPr>
        <p:spPr>
          <a:xfrm>
            <a:off x="1028700" y="8983272"/>
            <a:ext cx="3798767"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www.pharmaintel.com</a:t>
            </a:r>
          </a:p>
        </p:txBody>
      </p:sp>
      <p:grpSp>
        <p:nvGrpSpPr>
          <p:cNvPr id="20" name="Group 20"/>
          <p:cNvGrpSpPr/>
          <p:nvPr/>
        </p:nvGrpSpPr>
        <p:grpSpPr>
          <a:xfrm>
            <a:off x="12482742" y="1135856"/>
            <a:ext cx="4502404" cy="301625"/>
            <a:chOff x="0" y="0"/>
            <a:chExt cx="6003206" cy="402167"/>
          </a:xfrm>
        </p:grpSpPr>
        <p:sp>
          <p:nvSpPr>
            <p:cNvPr id="21" name="TextBox 21"/>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2" name="TextBox 22"/>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3" name="TextBox 23"/>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415E"/>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3022589">
            <a:off x="-2612005" y="6710214"/>
            <a:ext cx="3750229" cy="1875115"/>
            <a:chOff x="0" y="0"/>
            <a:chExt cx="812800" cy="406400"/>
          </a:xfrm>
        </p:grpSpPr>
        <p:sp>
          <p:nvSpPr>
            <p:cNvPr id="10" name="Freeform 1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1" name="TextBox 11"/>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2" name="TextBox 12"/>
          <p:cNvSpPr txBox="1"/>
          <p:nvPr/>
        </p:nvSpPr>
        <p:spPr>
          <a:xfrm>
            <a:off x="1725554" y="1424892"/>
            <a:ext cx="14319686" cy="1960512"/>
          </a:xfrm>
          <a:prstGeom prst="rect">
            <a:avLst/>
          </a:prstGeom>
        </p:spPr>
        <p:txBody>
          <a:bodyPr lIns="0" tIns="0" rIns="0" bIns="0" rtlCol="0" anchor="t">
            <a:spAutoFit/>
          </a:bodyPr>
          <a:lstStyle/>
          <a:p>
            <a:pPr algn="ctr">
              <a:lnSpc>
                <a:spcPts val="15149"/>
              </a:lnSpc>
            </a:pPr>
            <a:r>
              <a:rPr lang="en-US" sz="10821" spc="313">
                <a:solidFill>
                  <a:srgbClr val="FFFFFF"/>
                </a:solidFill>
                <a:latin typeface="Zuume Rough Bold"/>
                <a:ea typeface="Zuume Rough Bold"/>
                <a:cs typeface="Zuume Rough Bold"/>
                <a:sym typeface="Zuume Rough Bold"/>
              </a:rPr>
              <a:t>Pristine Pharmacuticals Ltd.</a:t>
            </a:r>
          </a:p>
        </p:txBody>
      </p:sp>
      <p:sp>
        <p:nvSpPr>
          <p:cNvPr id="13" name="TextBox 13"/>
          <p:cNvSpPr txBox="1"/>
          <p:nvPr/>
        </p:nvSpPr>
        <p:spPr>
          <a:xfrm>
            <a:off x="1596182" y="4409449"/>
            <a:ext cx="15095635" cy="3570546"/>
          </a:xfrm>
          <a:prstGeom prst="rect">
            <a:avLst/>
          </a:prstGeom>
        </p:spPr>
        <p:txBody>
          <a:bodyPr lIns="0" tIns="0" rIns="0" bIns="0" rtlCol="0" anchor="t">
            <a:spAutoFit/>
          </a:bodyPr>
          <a:lstStyle/>
          <a:p>
            <a:pPr algn="just">
              <a:lnSpc>
                <a:spcPts val="4798"/>
              </a:lnSpc>
            </a:pPr>
            <a:r>
              <a:rPr lang="en-US" sz="3427">
                <a:solidFill>
                  <a:srgbClr val="FFFFFF"/>
                </a:solidFill>
                <a:latin typeface="Canva Sans"/>
                <a:ea typeface="Canva Sans"/>
                <a:cs typeface="Canva Sans"/>
                <a:sym typeface="Canva Sans"/>
              </a:rPr>
              <a:t>Pristine Pharmaceuticals Limited is a well-structured pharmaceutical company based in Patuakhali, Bangladesh. It is involved in medicine production, raw material handling, quality control, and overall enterprise management. With its modern approach and efficient operations, the company provides a real-world example suitable for system analysis and process improvement studies.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415E"/>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3022589">
            <a:off x="-3067569" y="5981685"/>
            <a:ext cx="13614672" cy="11584254"/>
            <a:chOff x="0" y="0"/>
            <a:chExt cx="477631" cy="406400"/>
          </a:xfrm>
        </p:grpSpPr>
        <p:sp>
          <p:nvSpPr>
            <p:cNvPr id="10" name="Freeform 10"/>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1" name="TextBox 11"/>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2" name="Group 12"/>
          <p:cNvGrpSpPr/>
          <p:nvPr/>
        </p:nvGrpSpPr>
        <p:grpSpPr>
          <a:xfrm rot="-3022589">
            <a:off x="-2612005" y="6710214"/>
            <a:ext cx="3750229" cy="1875115"/>
            <a:chOff x="0" y="0"/>
            <a:chExt cx="812800" cy="406400"/>
          </a:xfrm>
        </p:grpSpPr>
        <p:sp>
          <p:nvSpPr>
            <p:cNvPr id="13" name="Freeform 1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4" name="TextBox 14"/>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15" name="TextBox 15"/>
          <p:cNvSpPr txBox="1"/>
          <p:nvPr/>
        </p:nvSpPr>
        <p:spPr>
          <a:xfrm>
            <a:off x="5237455" y="3236262"/>
            <a:ext cx="7846379" cy="747631"/>
          </a:xfrm>
          <a:prstGeom prst="rect">
            <a:avLst/>
          </a:prstGeom>
        </p:spPr>
        <p:txBody>
          <a:bodyPr lIns="0" tIns="0" rIns="0" bIns="0" rtlCol="0" anchor="t">
            <a:spAutoFit/>
          </a:bodyPr>
          <a:lstStyle/>
          <a:p>
            <a:pPr marL="0" lvl="0" indent="0" algn="ctr">
              <a:lnSpc>
                <a:spcPts val="5547"/>
              </a:lnSpc>
              <a:spcBef>
                <a:spcPct val="0"/>
              </a:spcBef>
            </a:pPr>
            <a:r>
              <a:rPr lang="en-US" sz="5778" spc="-260">
                <a:solidFill>
                  <a:srgbClr val="FFFFFF"/>
                </a:solidFill>
                <a:latin typeface="Squada One"/>
                <a:ea typeface="Squada One"/>
                <a:cs typeface="Squada One"/>
                <a:sym typeface="Squada One"/>
              </a:rPr>
              <a:t>Company Visit </a:t>
            </a:r>
          </a:p>
        </p:txBody>
      </p:sp>
      <p:grpSp>
        <p:nvGrpSpPr>
          <p:cNvPr id="16" name="Group 16"/>
          <p:cNvGrpSpPr/>
          <p:nvPr/>
        </p:nvGrpSpPr>
        <p:grpSpPr>
          <a:xfrm>
            <a:off x="1061988" y="4422361"/>
            <a:ext cx="16197312" cy="4835939"/>
            <a:chOff x="0" y="0"/>
            <a:chExt cx="21596416" cy="6447919"/>
          </a:xfrm>
        </p:grpSpPr>
        <p:grpSp>
          <p:nvGrpSpPr>
            <p:cNvPr id="17" name="Group 17"/>
            <p:cNvGrpSpPr/>
            <p:nvPr/>
          </p:nvGrpSpPr>
          <p:grpSpPr>
            <a:xfrm>
              <a:off x="0" y="0"/>
              <a:ext cx="6447919" cy="6447919"/>
              <a:chOff x="0" y="0"/>
              <a:chExt cx="812800" cy="812800"/>
            </a:xfrm>
          </p:grpSpPr>
          <p:sp>
            <p:nvSpPr>
              <p:cNvPr id="18" name="Freeform 18"/>
              <p:cNvSpPr/>
              <p:nvPr/>
            </p:nvSpPr>
            <p:spPr>
              <a:xfrm>
                <a:off x="0" y="0"/>
                <a:ext cx="812800" cy="812800"/>
              </a:xfrm>
              <a:custGeom>
                <a:avLst/>
                <a:gdLst/>
                <a:ahLst/>
                <a:cxnLst/>
                <a:rect l="l" t="t" r="r" b="b"/>
                <a:pathLst>
                  <a:path w="812800" h="812800">
                    <a:moveTo>
                      <a:pt x="28816" y="0"/>
                    </a:moveTo>
                    <a:lnTo>
                      <a:pt x="783984" y="0"/>
                    </a:lnTo>
                    <a:cubicBezTo>
                      <a:pt x="791626" y="0"/>
                      <a:pt x="798956" y="3036"/>
                      <a:pt x="804360" y="8440"/>
                    </a:cubicBezTo>
                    <a:cubicBezTo>
                      <a:pt x="809764" y="13844"/>
                      <a:pt x="812800" y="21174"/>
                      <a:pt x="812800" y="28816"/>
                    </a:cubicBezTo>
                    <a:lnTo>
                      <a:pt x="812800" y="783984"/>
                    </a:lnTo>
                    <a:cubicBezTo>
                      <a:pt x="812800" y="791626"/>
                      <a:pt x="809764" y="798956"/>
                      <a:pt x="804360" y="804360"/>
                    </a:cubicBezTo>
                    <a:cubicBezTo>
                      <a:pt x="798956" y="809764"/>
                      <a:pt x="791626" y="812800"/>
                      <a:pt x="783984" y="812800"/>
                    </a:cubicBezTo>
                    <a:lnTo>
                      <a:pt x="28816" y="812800"/>
                    </a:lnTo>
                    <a:cubicBezTo>
                      <a:pt x="21174" y="812800"/>
                      <a:pt x="13844" y="809764"/>
                      <a:pt x="8440" y="804360"/>
                    </a:cubicBezTo>
                    <a:cubicBezTo>
                      <a:pt x="3036" y="798956"/>
                      <a:pt x="0" y="791626"/>
                      <a:pt x="0" y="783984"/>
                    </a:cubicBezTo>
                    <a:lnTo>
                      <a:pt x="0" y="28816"/>
                    </a:lnTo>
                    <a:cubicBezTo>
                      <a:pt x="0" y="21174"/>
                      <a:pt x="3036" y="13844"/>
                      <a:pt x="8440" y="8440"/>
                    </a:cubicBezTo>
                    <a:cubicBezTo>
                      <a:pt x="13844" y="3036"/>
                      <a:pt x="21174" y="0"/>
                      <a:pt x="28816" y="0"/>
                    </a:cubicBezTo>
                    <a:close/>
                  </a:path>
                </a:pathLst>
              </a:custGeom>
              <a:blipFill>
                <a:blip r:embed="rId4"/>
                <a:stretch>
                  <a:fillRect l="-16425" r="-16425"/>
                </a:stretch>
              </a:blipFill>
            </p:spPr>
          </p:sp>
        </p:grpSp>
        <p:grpSp>
          <p:nvGrpSpPr>
            <p:cNvPr id="19" name="Group 19"/>
            <p:cNvGrpSpPr/>
            <p:nvPr/>
          </p:nvGrpSpPr>
          <p:grpSpPr>
            <a:xfrm>
              <a:off x="7574249" y="0"/>
              <a:ext cx="6447919" cy="6447919"/>
              <a:chOff x="0" y="0"/>
              <a:chExt cx="812800" cy="812800"/>
            </a:xfrm>
          </p:grpSpPr>
          <p:sp>
            <p:nvSpPr>
              <p:cNvPr id="20" name="Freeform 20"/>
              <p:cNvSpPr/>
              <p:nvPr/>
            </p:nvSpPr>
            <p:spPr>
              <a:xfrm>
                <a:off x="0" y="0"/>
                <a:ext cx="812800" cy="812800"/>
              </a:xfrm>
              <a:custGeom>
                <a:avLst/>
                <a:gdLst/>
                <a:ahLst/>
                <a:cxnLst/>
                <a:rect l="l" t="t" r="r" b="b"/>
                <a:pathLst>
                  <a:path w="812800" h="812800">
                    <a:moveTo>
                      <a:pt x="36821" y="0"/>
                    </a:moveTo>
                    <a:lnTo>
                      <a:pt x="775979" y="0"/>
                    </a:lnTo>
                    <a:cubicBezTo>
                      <a:pt x="796315" y="0"/>
                      <a:pt x="812800" y="16485"/>
                      <a:pt x="812800" y="36821"/>
                    </a:cubicBezTo>
                    <a:lnTo>
                      <a:pt x="812800" y="775979"/>
                    </a:lnTo>
                    <a:cubicBezTo>
                      <a:pt x="812800" y="796315"/>
                      <a:pt x="796315" y="812800"/>
                      <a:pt x="775979" y="812800"/>
                    </a:cubicBezTo>
                    <a:lnTo>
                      <a:pt x="36821" y="812800"/>
                    </a:lnTo>
                    <a:cubicBezTo>
                      <a:pt x="16485" y="812800"/>
                      <a:pt x="0" y="796315"/>
                      <a:pt x="0" y="775979"/>
                    </a:cubicBezTo>
                    <a:lnTo>
                      <a:pt x="0" y="36821"/>
                    </a:lnTo>
                    <a:cubicBezTo>
                      <a:pt x="0" y="16485"/>
                      <a:pt x="16485" y="0"/>
                      <a:pt x="36821" y="0"/>
                    </a:cubicBezTo>
                    <a:close/>
                  </a:path>
                </a:pathLst>
              </a:custGeom>
              <a:blipFill>
                <a:blip r:embed="rId5"/>
                <a:stretch>
                  <a:fillRect l="-16747" r="-16747"/>
                </a:stretch>
              </a:blipFill>
            </p:spPr>
          </p:sp>
        </p:grpSp>
        <p:grpSp>
          <p:nvGrpSpPr>
            <p:cNvPr id="21" name="Group 21"/>
            <p:cNvGrpSpPr/>
            <p:nvPr/>
          </p:nvGrpSpPr>
          <p:grpSpPr>
            <a:xfrm>
              <a:off x="15148497" y="0"/>
              <a:ext cx="6447919" cy="6447919"/>
              <a:chOff x="0" y="0"/>
              <a:chExt cx="812800" cy="812800"/>
            </a:xfrm>
          </p:grpSpPr>
          <p:sp>
            <p:nvSpPr>
              <p:cNvPr id="22" name="Freeform 22"/>
              <p:cNvSpPr/>
              <p:nvPr/>
            </p:nvSpPr>
            <p:spPr>
              <a:xfrm>
                <a:off x="0" y="0"/>
                <a:ext cx="812800" cy="812800"/>
              </a:xfrm>
              <a:custGeom>
                <a:avLst/>
                <a:gdLst/>
                <a:ahLst/>
                <a:cxnLst/>
                <a:rect l="l" t="t" r="r" b="b"/>
                <a:pathLst>
                  <a:path w="812800" h="812800">
                    <a:moveTo>
                      <a:pt x="36821" y="0"/>
                    </a:moveTo>
                    <a:lnTo>
                      <a:pt x="775979" y="0"/>
                    </a:lnTo>
                    <a:cubicBezTo>
                      <a:pt x="796315" y="0"/>
                      <a:pt x="812800" y="16485"/>
                      <a:pt x="812800" y="36821"/>
                    </a:cubicBezTo>
                    <a:lnTo>
                      <a:pt x="812800" y="775979"/>
                    </a:lnTo>
                    <a:cubicBezTo>
                      <a:pt x="812800" y="796315"/>
                      <a:pt x="796315" y="812800"/>
                      <a:pt x="775979" y="812800"/>
                    </a:cubicBezTo>
                    <a:lnTo>
                      <a:pt x="36821" y="812800"/>
                    </a:lnTo>
                    <a:cubicBezTo>
                      <a:pt x="16485" y="812800"/>
                      <a:pt x="0" y="796315"/>
                      <a:pt x="0" y="775979"/>
                    </a:cubicBezTo>
                    <a:lnTo>
                      <a:pt x="0" y="36821"/>
                    </a:lnTo>
                    <a:cubicBezTo>
                      <a:pt x="0" y="16485"/>
                      <a:pt x="16485" y="0"/>
                      <a:pt x="36821" y="0"/>
                    </a:cubicBezTo>
                    <a:close/>
                  </a:path>
                </a:pathLst>
              </a:custGeom>
              <a:blipFill>
                <a:blip r:embed="rId6"/>
                <a:stretch>
                  <a:fillRect l="-16425" r="-16425"/>
                </a:stretch>
              </a:blipFill>
            </p:spPr>
          </p:sp>
        </p:grpSp>
      </p:grpSp>
      <p:sp>
        <p:nvSpPr>
          <p:cNvPr id="23" name="TextBox 23"/>
          <p:cNvSpPr txBox="1"/>
          <p:nvPr/>
        </p:nvSpPr>
        <p:spPr>
          <a:xfrm>
            <a:off x="2615108" y="1190324"/>
            <a:ext cx="13057785" cy="1797233"/>
          </a:xfrm>
          <a:prstGeom prst="rect">
            <a:avLst/>
          </a:prstGeom>
        </p:spPr>
        <p:txBody>
          <a:bodyPr lIns="0" tIns="0" rIns="0" bIns="0" rtlCol="0" anchor="t">
            <a:spAutoFit/>
          </a:bodyPr>
          <a:lstStyle/>
          <a:p>
            <a:pPr algn="ctr">
              <a:lnSpc>
                <a:spcPts val="13814"/>
              </a:lnSpc>
            </a:pPr>
            <a:r>
              <a:rPr lang="en-US" sz="9867" spc="286">
                <a:solidFill>
                  <a:srgbClr val="FFFFFF"/>
                </a:solidFill>
                <a:latin typeface="Zuume Rough Bold"/>
                <a:ea typeface="Zuume Rough Bold"/>
                <a:cs typeface="Zuume Rough Bold"/>
                <a:sym typeface="Zuume Rough Bold"/>
              </a:rPr>
              <a:t>Pristine Pharmacuticals Ltd.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415E"/>
        </a:solidFill>
        <a:effectLst/>
      </p:bgPr>
    </p:bg>
    <p:spTree>
      <p:nvGrpSpPr>
        <p:cNvPr id="1" name=""/>
        <p:cNvGrpSpPr/>
        <p:nvPr/>
      </p:nvGrpSpPr>
      <p:grpSpPr>
        <a:xfrm>
          <a:off x="0" y="0"/>
          <a:ext cx="0" cy="0"/>
          <a:chOff x="0" y="0"/>
          <a:chExt cx="0" cy="0"/>
        </a:xfrm>
      </p:grpSpPr>
      <p:grpSp>
        <p:nvGrpSpPr>
          <p:cNvPr id="2" name="Group 2"/>
          <p:cNvGrpSpPr/>
          <p:nvPr/>
        </p:nvGrpSpPr>
        <p:grpSpPr>
          <a:xfrm>
            <a:off x="1461365" y="1687398"/>
            <a:ext cx="15365270" cy="7769854"/>
            <a:chOff x="0" y="0"/>
            <a:chExt cx="20487026" cy="10359805"/>
          </a:xfrm>
        </p:grpSpPr>
        <p:grpSp>
          <p:nvGrpSpPr>
            <p:cNvPr id="3" name="Group 3"/>
            <p:cNvGrpSpPr/>
            <p:nvPr/>
          </p:nvGrpSpPr>
          <p:grpSpPr>
            <a:xfrm>
              <a:off x="0" y="0"/>
              <a:ext cx="4782881" cy="4782881"/>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t="-16747" b="-16747"/>
                </a:stretch>
              </a:blipFill>
            </p:spPr>
          </p:sp>
        </p:grpSp>
        <p:grpSp>
          <p:nvGrpSpPr>
            <p:cNvPr id="5" name="Group 5"/>
            <p:cNvGrpSpPr/>
            <p:nvPr/>
          </p:nvGrpSpPr>
          <p:grpSpPr>
            <a:xfrm>
              <a:off x="5217719" y="0"/>
              <a:ext cx="4782881" cy="4782881"/>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6747" b="-16747"/>
                </a:stretch>
              </a:blipFill>
            </p:spPr>
          </p:sp>
        </p:grpSp>
        <p:grpSp>
          <p:nvGrpSpPr>
            <p:cNvPr id="7" name="Group 7"/>
            <p:cNvGrpSpPr/>
            <p:nvPr/>
          </p:nvGrpSpPr>
          <p:grpSpPr>
            <a:xfrm>
              <a:off x="10434776" y="0"/>
              <a:ext cx="4782881" cy="4782881"/>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t="-16747" b="-16747"/>
                </a:stretch>
              </a:blipFill>
            </p:spPr>
          </p:sp>
        </p:grpSp>
        <p:grpSp>
          <p:nvGrpSpPr>
            <p:cNvPr id="9" name="Group 9"/>
            <p:cNvGrpSpPr/>
            <p:nvPr/>
          </p:nvGrpSpPr>
          <p:grpSpPr>
            <a:xfrm>
              <a:off x="0" y="5576924"/>
              <a:ext cx="4782881" cy="4782881"/>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t="-16747" b="-16747"/>
                </a:stretch>
              </a:blipFill>
            </p:spPr>
          </p:sp>
        </p:grpSp>
        <p:grpSp>
          <p:nvGrpSpPr>
            <p:cNvPr id="11" name="Group 11"/>
            <p:cNvGrpSpPr/>
            <p:nvPr/>
          </p:nvGrpSpPr>
          <p:grpSpPr>
            <a:xfrm>
              <a:off x="5217719" y="5576924"/>
              <a:ext cx="4782881" cy="4782881"/>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t="-16747" b="-16747"/>
                </a:stretch>
              </a:blipFill>
            </p:spPr>
          </p:sp>
        </p:grpSp>
        <p:grpSp>
          <p:nvGrpSpPr>
            <p:cNvPr id="13" name="Group 13"/>
            <p:cNvGrpSpPr/>
            <p:nvPr/>
          </p:nvGrpSpPr>
          <p:grpSpPr>
            <a:xfrm>
              <a:off x="10434776" y="5576924"/>
              <a:ext cx="4782881" cy="4782881"/>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16747" b="-16747"/>
                </a:stretch>
              </a:blipFill>
            </p:spPr>
          </p:sp>
        </p:grpSp>
        <p:grpSp>
          <p:nvGrpSpPr>
            <p:cNvPr id="15" name="Group 15"/>
            <p:cNvGrpSpPr/>
            <p:nvPr/>
          </p:nvGrpSpPr>
          <p:grpSpPr>
            <a:xfrm>
              <a:off x="15704145" y="0"/>
              <a:ext cx="4782881" cy="4782881"/>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t="-16747" b="-16747"/>
                </a:stretch>
              </a:blipFill>
            </p:spPr>
          </p:sp>
        </p:grpSp>
        <p:grpSp>
          <p:nvGrpSpPr>
            <p:cNvPr id="17" name="Group 17"/>
            <p:cNvGrpSpPr/>
            <p:nvPr/>
          </p:nvGrpSpPr>
          <p:grpSpPr>
            <a:xfrm>
              <a:off x="15704145" y="5576924"/>
              <a:ext cx="4782881" cy="478288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9"/>
                <a:stretch>
                  <a:fillRect t="-16747" b="-16747"/>
                </a:stretch>
              </a:blipFill>
            </p:spPr>
          </p:sp>
        </p:grpSp>
      </p:grpSp>
      <p:sp>
        <p:nvSpPr>
          <p:cNvPr id="19" name="TextBox 19"/>
          <p:cNvSpPr txBox="1"/>
          <p:nvPr/>
        </p:nvSpPr>
        <p:spPr>
          <a:xfrm>
            <a:off x="6022569" y="457718"/>
            <a:ext cx="6242862" cy="923331"/>
          </a:xfrm>
          <a:prstGeom prst="rect">
            <a:avLst/>
          </a:prstGeom>
        </p:spPr>
        <p:txBody>
          <a:bodyPr lIns="0" tIns="0" rIns="0" bIns="0" rtlCol="0" anchor="t">
            <a:spAutoFit/>
          </a:bodyPr>
          <a:lstStyle/>
          <a:p>
            <a:pPr marL="0" lvl="0" indent="0" algn="ctr">
              <a:lnSpc>
                <a:spcPts val="6881"/>
              </a:lnSpc>
              <a:spcBef>
                <a:spcPct val="0"/>
              </a:spcBef>
            </a:pPr>
            <a:r>
              <a:rPr lang="en-US" sz="7168" spc="-322">
                <a:solidFill>
                  <a:srgbClr val="FFFFFF"/>
                </a:solidFill>
                <a:latin typeface="Genty Sans"/>
                <a:ea typeface="Genty Sans"/>
                <a:cs typeface="Genty Sans"/>
                <a:sym typeface="Genty Sans"/>
              </a:rPr>
              <a:t>Raw Materials</a:t>
            </a:r>
          </a:p>
        </p:txBody>
      </p:sp>
      <p:sp>
        <p:nvSpPr>
          <p:cNvPr id="20" name="TextBox 19">
            <a:extLst>
              <a:ext uri="{FF2B5EF4-FFF2-40B4-BE49-F238E27FC236}">
                <a16:creationId xmlns:a16="http://schemas.microsoft.com/office/drawing/2014/main" id="{E09C5B72-3868-39E9-B6EB-DB56B2FEA4FB}"/>
              </a:ext>
            </a:extLst>
          </p:cNvPr>
          <p:cNvSpPr txBox="1"/>
          <p:nvPr/>
        </p:nvSpPr>
        <p:spPr>
          <a:xfrm>
            <a:off x="10173568" y="5384052"/>
            <a:ext cx="1868215" cy="307777"/>
          </a:xfrm>
          <a:prstGeom prst="rect">
            <a:avLst/>
          </a:prstGeom>
          <a:noFill/>
        </p:spPr>
        <p:txBody>
          <a:bodyPr wrap="square" rtlCol="0">
            <a:spAutoFit/>
          </a:bodyPr>
          <a:lstStyle/>
          <a:p>
            <a:r>
              <a:rPr lang="en-BD" sz="1400" dirty="0">
                <a:solidFill>
                  <a:schemeClr val="bg1"/>
                </a:solidFill>
              </a:rPr>
              <a:t>Boiling Point Appartus </a:t>
            </a:r>
          </a:p>
        </p:txBody>
      </p:sp>
      <p:sp>
        <p:nvSpPr>
          <p:cNvPr id="22" name="TextBox 21">
            <a:extLst>
              <a:ext uri="{FF2B5EF4-FFF2-40B4-BE49-F238E27FC236}">
                <a16:creationId xmlns:a16="http://schemas.microsoft.com/office/drawing/2014/main" id="{EDE9F112-2424-58FC-D7F5-16B405004E6F}"/>
              </a:ext>
            </a:extLst>
          </p:cNvPr>
          <p:cNvSpPr txBox="1"/>
          <p:nvPr/>
        </p:nvSpPr>
        <p:spPr>
          <a:xfrm>
            <a:off x="6477000" y="5384053"/>
            <a:ext cx="1868215" cy="307777"/>
          </a:xfrm>
          <a:prstGeom prst="rect">
            <a:avLst/>
          </a:prstGeom>
          <a:noFill/>
        </p:spPr>
        <p:txBody>
          <a:bodyPr wrap="square" rtlCol="0">
            <a:spAutoFit/>
          </a:bodyPr>
          <a:lstStyle/>
          <a:p>
            <a:r>
              <a:rPr lang="en-BD" sz="1400" dirty="0">
                <a:solidFill>
                  <a:schemeClr val="bg1"/>
                </a:solidFill>
              </a:rPr>
              <a:t>Freezing</a:t>
            </a:r>
          </a:p>
        </p:txBody>
      </p:sp>
      <p:sp>
        <p:nvSpPr>
          <p:cNvPr id="23" name="TextBox 22">
            <a:extLst>
              <a:ext uri="{FF2B5EF4-FFF2-40B4-BE49-F238E27FC236}">
                <a16:creationId xmlns:a16="http://schemas.microsoft.com/office/drawing/2014/main" id="{B0D84A48-A5FC-2DE7-F4DD-C4E950EDB4FB}"/>
              </a:ext>
            </a:extLst>
          </p:cNvPr>
          <p:cNvSpPr txBox="1"/>
          <p:nvPr/>
        </p:nvSpPr>
        <p:spPr>
          <a:xfrm>
            <a:off x="2209800" y="5373606"/>
            <a:ext cx="2438847" cy="307777"/>
          </a:xfrm>
          <a:prstGeom prst="rect">
            <a:avLst/>
          </a:prstGeom>
          <a:noFill/>
        </p:spPr>
        <p:txBody>
          <a:bodyPr wrap="square" rtlCol="0">
            <a:spAutoFit/>
          </a:bodyPr>
          <a:lstStyle/>
          <a:p>
            <a:r>
              <a:rPr lang="en-BD" sz="1400" dirty="0">
                <a:solidFill>
                  <a:schemeClr val="bg1"/>
                </a:solidFill>
              </a:rPr>
              <a:t>Raw Materials And Chemical</a:t>
            </a:r>
          </a:p>
        </p:txBody>
      </p:sp>
      <p:sp>
        <p:nvSpPr>
          <p:cNvPr id="24" name="TextBox 23">
            <a:extLst>
              <a:ext uri="{FF2B5EF4-FFF2-40B4-BE49-F238E27FC236}">
                <a16:creationId xmlns:a16="http://schemas.microsoft.com/office/drawing/2014/main" id="{50B3099B-3400-F1AF-F791-B9E386B3A473}"/>
              </a:ext>
            </a:extLst>
          </p:cNvPr>
          <p:cNvSpPr txBox="1"/>
          <p:nvPr/>
        </p:nvSpPr>
        <p:spPr>
          <a:xfrm>
            <a:off x="14630400" y="5384052"/>
            <a:ext cx="1868215" cy="307777"/>
          </a:xfrm>
          <a:prstGeom prst="rect">
            <a:avLst/>
          </a:prstGeom>
          <a:noFill/>
        </p:spPr>
        <p:txBody>
          <a:bodyPr wrap="square" rtlCol="0">
            <a:spAutoFit/>
          </a:bodyPr>
          <a:lstStyle/>
          <a:p>
            <a:r>
              <a:rPr lang="en-BD" sz="1400" dirty="0">
                <a:solidFill>
                  <a:schemeClr val="bg1"/>
                </a:solidFill>
              </a:rPr>
              <a:t>QC Matchine</a:t>
            </a:r>
          </a:p>
        </p:txBody>
      </p:sp>
      <p:sp>
        <p:nvSpPr>
          <p:cNvPr id="25" name="TextBox 24">
            <a:extLst>
              <a:ext uri="{FF2B5EF4-FFF2-40B4-BE49-F238E27FC236}">
                <a16:creationId xmlns:a16="http://schemas.microsoft.com/office/drawing/2014/main" id="{AEB53BC9-0926-A2A2-89E7-B2E60B129664}"/>
              </a:ext>
            </a:extLst>
          </p:cNvPr>
          <p:cNvSpPr txBox="1"/>
          <p:nvPr/>
        </p:nvSpPr>
        <p:spPr>
          <a:xfrm>
            <a:off x="9464934" y="9521505"/>
            <a:ext cx="3409674" cy="307777"/>
          </a:xfrm>
          <a:prstGeom prst="rect">
            <a:avLst/>
          </a:prstGeom>
          <a:noFill/>
        </p:spPr>
        <p:txBody>
          <a:bodyPr wrap="square" rtlCol="0">
            <a:spAutoFit/>
          </a:bodyPr>
          <a:lstStyle/>
          <a:p>
            <a:r>
              <a:rPr lang="en-BD" sz="1400" dirty="0">
                <a:solidFill>
                  <a:schemeClr val="bg1"/>
                </a:solidFill>
              </a:rPr>
              <a:t>High Performance Liquied Choromotography</a:t>
            </a:r>
          </a:p>
        </p:txBody>
      </p:sp>
      <p:sp>
        <p:nvSpPr>
          <p:cNvPr id="26" name="TextBox 25">
            <a:extLst>
              <a:ext uri="{FF2B5EF4-FFF2-40B4-BE49-F238E27FC236}">
                <a16:creationId xmlns:a16="http://schemas.microsoft.com/office/drawing/2014/main" id="{606EE95A-51EE-B658-7376-790A3FAE7A89}"/>
              </a:ext>
            </a:extLst>
          </p:cNvPr>
          <p:cNvSpPr txBox="1"/>
          <p:nvPr/>
        </p:nvSpPr>
        <p:spPr>
          <a:xfrm>
            <a:off x="13487400" y="9521504"/>
            <a:ext cx="3409674" cy="307777"/>
          </a:xfrm>
          <a:prstGeom prst="rect">
            <a:avLst/>
          </a:prstGeom>
          <a:noFill/>
        </p:spPr>
        <p:txBody>
          <a:bodyPr wrap="square" rtlCol="0">
            <a:spAutoFit/>
          </a:bodyPr>
          <a:lstStyle/>
          <a:p>
            <a:r>
              <a:rPr lang="en-BD" sz="1400" dirty="0">
                <a:solidFill>
                  <a:schemeClr val="bg1"/>
                </a:solidFill>
              </a:rPr>
              <a:t>High Performance Liquied Choromotography</a:t>
            </a:r>
          </a:p>
        </p:txBody>
      </p:sp>
      <p:sp>
        <p:nvSpPr>
          <p:cNvPr id="27" name="TextBox 26">
            <a:extLst>
              <a:ext uri="{FF2B5EF4-FFF2-40B4-BE49-F238E27FC236}">
                <a16:creationId xmlns:a16="http://schemas.microsoft.com/office/drawing/2014/main" id="{614FA258-EFFE-0E9C-870A-21D9592894CC}"/>
              </a:ext>
            </a:extLst>
          </p:cNvPr>
          <p:cNvSpPr txBox="1"/>
          <p:nvPr/>
        </p:nvSpPr>
        <p:spPr>
          <a:xfrm>
            <a:off x="2609679" y="9521504"/>
            <a:ext cx="2438847" cy="307777"/>
          </a:xfrm>
          <a:prstGeom prst="rect">
            <a:avLst/>
          </a:prstGeom>
          <a:noFill/>
        </p:spPr>
        <p:txBody>
          <a:bodyPr wrap="square" rtlCol="0">
            <a:spAutoFit/>
          </a:bodyPr>
          <a:lstStyle/>
          <a:p>
            <a:r>
              <a:rPr lang="en-BD" sz="1400" dirty="0">
                <a:solidFill>
                  <a:schemeClr val="bg1"/>
                </a:solidFill>
              </a:rPr>
              <a:t>Karl Fischer Titratior</a:t>
            </a:r>
          </a:p>
        </p:txBody>
      </p:sp>
      <p:sp>
        <p:nvSpPr>
          <p:cNvPr id="28" name="TextBox 27">
            <a:extLst>
              <a:ext uri="{FF2B5EF4-FFF2-40B4-BE49-F238E27FC236}">
                <a16:creationId xmlns:a16="http://schemas.microsoft.com/office/drawing/2014/main" id="{A95AEA0E-B625-E398-A4C2-37126CDD38F9}"/>
              </a:ext>
            </a:extLst>
          </p:cNvPr>
          <p:cNvSpPr txBox="1"/>
          <p:nvPr/>
        </p:nvSpPr>
        <p:spPr>
          <a:xfrm>
            <a:off x="6705153" y="9521504"/>
            <a:ext cx="2438847" cy="307777"/>
          </a:xfrm>
          <a:prstGeom prst="rect">
            <a:avLst/>
          </a:prstGeom>
          <a:noFill/>
        </p:spPr>
        <p:txBody>
          <a:bodyPr wrap="square" rtlCol="0">
            <a:spAutoFit/>
          </a:bodyPr>
          <a:lstStyle/>
          <a:p>
            <a:r>
              <a:rPr lang="en-BD" sz="1400" dirty="0">
                <a:solidFill>
                  <a:schemeClr val="bg1"/>
                </a:solidFill>
              </a:rPr>
              <a:t>Auto Defcusl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415E"/>
        </a:solidFill>
        <a:effectLst/>
      </p:bgPr>
    </p:bg>
    <p:spTree>
      <p:nvGrpSpPr>
        <p:cNvPr id="1" name=""/>
        <p:cNvGrpSpPr/>
        <p:nvPr/>
      </p:nvGrpSpPr>
      <p:grpSpPr>
        <a:xfrm>
          <a:off x="0" y="0"/>
          <a:ext cx="0" cy="0"/>
          <a:chOff x="0" y="0"/>
          <a:chExt cx="0" cy="0"/>
        </a:xfrm>
      </p:grpSpPr>
      <p:grpSp>
        <p:nvGrpSpPr>
          <p:cNvPr id="2" name="Group 2"/>
          <p:cNvGrpSpPr/>
          <p:nvPr/>
        </p:nvGrpSpPr>
        <p:grpSpPr>
          <a:xfrm>
            <a:off x="1461365" y="1488446"/>
            <a:ext cx="15365270" cy="7769854"/>
            <a:chOff x="0" y="0"/>
            <a:chExt cx="20487026" cy="10359805"/>
          </a:xfrm>
        </p:grpSpPr>
        <p:grpSp>
          <p:nvGrpSpPr>
            <p:cNvPr id="3" name="Group 3"/>
            <p:cNvGrpSpPr/>
            <p:nvPr/>
          </p:nvGrpSpPr>
          <p:grpSpPr>
            <a:xfrm>
              <a:off x="0" y="0"/>
              <a:ext cx="4782881" cy="4782881"/>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t="-16747" b="-16747"/>
                </a:stretch>
              </a:blipFill>
            </p:spPr>
          </p:sp>
        </p:grpSp>
        <p:grpSp>
          <p:nvGrpSpPr>
            <p:cNvPr id="5" name="Group 5"/>
            <p:cNvGrpSpPr/>
            <p:nvPr/>
          </p:nvGrpSpPr>
          <p:grpSpPr>
            <a:xfrm>
              <a:off x="5217719" y="0"/>
              <a:ext cx="4782881" cy="4782881"/>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16747" r="-16747"/>
                </a:stretch>
              </a:blipFill>
            </p:spPr>
          </p:sp>
        </p:grpSp>
        <p:grpSp>
          <p:nvGrpSpPr>
            <p:cNvPr id="7" name="Group 7"/>
            <p:cNvGrpSpPr/>
            <p:nvPr/>
          </p:nvGrpSpPr>
          <p:grpSpPr>
            <a:xfrm>
              <a:off x="10434776" y="0"/>
              <a:ext cx="4782881" cy="4782881"/>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l="-16747" r="-16747"/>
                </a:stretch>
              </a:blipFill>
            </p:spPr>
          </p:sp>
        </p:grpSp>
        <p:grpSp>
          <p:nvGrpSpPr>
            <p:cNvPr id="9" name="Group 9"/>
            <p:cNvGrpSpPr/>
            <p:nvPr/>
          </p:nvGrpSpPr>
          <p:grpSpPr>
            <a:xfrm>
              <a:off x="0" y="5576924"/>
              <a:ext cx="4782881" cy="4782881"/>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l="-16747" r="-16747"/>
                </a:stretch>
              </a:blipFill>
            </p:spPr>
          </p:sp>
        </p:grpSp>
        <p:grpSp>
          <p:nvGrpSpPr>
            <p:cNvPr id="11" name="Group 11"/>
            <p:cNvGrpSpPr/>
            <p:nvPr/>
          </p:nvGrpSpPr>
          <p:grpSpPr>
            <a:xfrm>
              <a:off x="5217719" y="5576924"/>
              <a:ext cx="4782881" cy="4782881"/>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t="-16747" b="-16747"/>
                </a:stretch>
              </a:blipFill>
            </p:spPr>
          </p:sp>
        </p:grpSp>
        <p:grpSp>
          <p:nvGrpSpPr>
            <p:cNvPr id="13" name="Group 13"/>
            <p:cNvGrpSpPr/>
            <p:nvPr/>
          </p:nvGrpSpPr>
          <p:grpSpPr>
            <a:xfrm>
              <a:off x="10434776" y="5576924"/>
              <a:ext cx="4782881" cy="4782881"/>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16747" b="-16747"/>
                </a:stretch>
              </a:blipFill>
            </p:spPr>
          </p:sp>
        </p:grpSp>
        <p:grpSp>
          <p:nvGrpSpPr>
            <p:cNvPr id="15" name="Group 15"/>
            <p:cNvGrpSpPr/>
            <p:nvPr/>
          </p:nvGrpSpPr>
          <p:grpSpPr>
            <a:xfrm>
              <a:off x="15704145" y="0"/>
              <a:ext cx="4782881" cy="4782881"/>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t="-16747" b="-16747"/>
                </a:stretch>
              </a:blipFill>
            </p:spPr>
          </p:sp>
        </p:grpSp>
        <p:grpSp>
          <p:nvGrpSpPr>
            <p:cNvPr id="17" name="Group 17"/>
            <p:cNvGrpSpPr/>
            <p:nvPr/>
          </p:nvGrpSpPr>
          <p:grpSpPr>
            <a:xfrm>
              <a:off x="15704145" y="5576924"/>
              <a:ext cx="4782881" cy="478288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9"/>
                <a:stretch>
                  <a:fillRect t="-16747" b="-16747"/>
                </a:stretch>
              </a:blipFill>
            </p:spPr>
          </p:sp>
        </p:grpSp>
      </p:grpSp>
      <p:pic>
        <p:nvPicPr>
          <p:cNvPr id="19" name="Picture 19"/>
          <p:cNvPicPr>
            <a:picLocks noChangeAspect="1"/>
          </p:cNvPicPr>
          <p:nvPr/>
        </p:nvPicPr>
        <p:blipFill>
          <a:blip r:embed="rId10"/>
          <a:srcRect/>
          <a:stretch>
            <a:fillRect/>
          </a:stretch>
        </p:blipFill>
        <p:spPr>
          <a:xfrm>
            <a:off x="8329559" y="395955"/>
            <a:ext cx="1628882" cy="732997"/>
          </a:xfrm>
          <a:prstGeom prst="rect">
            <a:avLst/>
          </a:prstGeom>
        </p:spPr>
      </p:pic>
      <p:sp>
        <p:nvSpPr>
          <p:cNvPr id="20" name="TextBox 20"/>
          <p:cNvSpPr txBox="1"/>
          <p:nvPr/>
        </p:nvSpPr>
        <p:spPr>
          <a:xfrm>
            <a:off x="3312322" y="395955"/>
            <a:ext cx="11734800" cy="757451"/>
          </a:xfrm>
          <a:prstGeom prst="rect">
            <a:avLst/>
          </a:prstGeom>
        </p:spPr>
        <p:txBody>
          <a:bodyPr wrap="square" lIns="0" tIns="0" rIns="0" bIns="0" rtlCol="0" anchor="t">
            <a:spAutoFit/>
          </a:bodyPr>
          <a:lstStyle/>
          <a:p>
            <a:pPr marL="0" lvl="0" indent="0" algn="ctr">
              <a:lnSpc>
                <a:spcPts val="5573"/>
              </a:lnSpc>
              <a:spcBef>
                <a:spcPct val="0"/>
              </a:spcBef>
            </a:pPr>
            <a:r>
              <a:rPr lang="en-US" sz="5806" spc="-261" dirty="0">
                <a:solidFill>
                  <a:srgbClr val="FFFFFF"/>
                </a:solidFill>
                <a:latin typeface="Tiro Tamil" panose="02000000000000000000" pitchFamily="2" charset="0"/>
                <a:ea typeface="Tiro Tamil" panose="02000000000000000000" pitchFamily="2" charset="0"/>
                <a:cs typeface="Tiro Tamil" panose="02000000000000000000" pitchFamily="2" charset="0"/>
                <a:sym typeface="Squada One"/>
              </a:rPr>
              <a:t>Raw Materials                 Manufacturing </a:t>
            </a:r>
          </a:p>
        </p:txBody>
      </p:sp>
      <p:sp>
        <p:nvSpPr>
          <p:cNvPr id="21" name="TextBox 20">
            <a:extLst>
              <a:ext uri="{FF2B5EF4-FFF2-40B4-BE49-F238E27FC236}">
                <a16:creationId xmlns:a16="http://schemas.microsoft.com/office/drawing/2014/main" id="{6D5B863D-532D-2254-7221-F7E6070358B6}"/>
              </a:ext>
            </a:extLst>
          </p:cNvPr>
          <p:cNvSpPr txBox="1"/>
          <p:nvPr/>
        </p:nvSpPr>
        <p:spPr>
          <a:xfrm>
            <a:off x="2092898" y="5143498"/>
            <a:ext cx="2438847" cy="307777"/>
          </a:xfrm>
          <a:prstGeom prst="rect">
            <a:avLst/>
          </a:prstGeom>
          <a:noFill/>
        </p:spPr>
        <p:txBody>
          <a:bodyPr wrap="square" rtlCol="0">
            <a:spAutoFit/>
          </a:bodyPr>
          <a:lstStyle/>
          <a:p>
            <a:r>
              <a:rPr lang="en-BD" sz="1400" dirty="0">
                <a:solidFill>
                  <a:schemeClr val="bg1"/>
                </a:solidFill>
              </a:rPr>
              <a:t>Stability Testing Matchine</a:t>
            </a:r>
          </a:p>
        </p:txBody>
      </p:sp>
      <p:sp>
        <p:nvSpPr>
          <p:cNvPr id="22" name="TextBox 21">
            <a:extLst>
              <a:ext uri="{FF2B5EF4-FFF2-40B4-BE49-F238E27FC236}">
                <a16:creationId xmlns:a16="http://schemas.microsoft.com/office/drawing/2014/main" id="{7D79AF9D-B612-0925-3374-17529B577EB1}"/>
              </a:ext>
            </a:extLst>
          </p:cNvPr>
          <p:cNvSpPr txBox="1"/>
          <p:nvPr/>
        </p:nvSpPr>
        <p:spPr>
          <a:xfrm>
            <a:off x="6172200" y="5143499"/>
            <a:ext cx="2438847" cy="307777"/>
          </a:xfrm>
          <a:prstGeom prst="rect">
            <a:avLst/>
          </a:prstGeom>
          <a:noFill/>
        </p:spPr>
        <p:txBody>
          <a:bodyPr wrap="square" rtlCol="0">
            <a:spAutoFit/>
          </a:bodyPr>
          <a:lstStyle/>
          <a:p>
            <a:r>
              <a:rPr lang="en-BD" sz="1400" dirty="0">
                <a:solidFill>
                  <a:schemeClr val="bg1"/>
                </a:solidFill>
              </a:rPr>
              <a:t>Differential Thermal Analysis</a:t>
            </a:r>
          </a:p>
        </p:txBody>
      </p:sp>
      <p:sp>
        <p:nvSpPr>
          <p:cNvPr id="23" name="TextBox 22">
            <a:extLst>
              <a:ext uri="{FF2B5EF4-FFF2-40B4-BE49-F238E27FC236}">
                <a16:creationId xmlns:a16="http://schemas.microsoft.com/office/drawing/2014/main" id="{70251CD4-9F16-83BA-035A-944921987506}"/>
              </a:ext>
            </a:extLst>
          </p:cNvPr>
          <p:cNvSpPr txBox="1"/>
          <p:nvPr/>
        </p:nvSpPr>
        <p:spPr>
          <a:xfrm>
            <a:off x="10591800" y="5143498"/>
            <a:ext cx="2438847" cy="307777"/>
          </a:xfrm>
          <a:prstGeom prst="rect">
            <a:avLst/>
          </a:prstGeom>
          <a:noFill/>
        </p:spPr>
        <p:txBody>
          <a:bodyPr wrap="square" rtlCol="0">
            <a:spAutoFit/>
          </a:bodyPr>
          <a:lstStyle/>
          <a:p>
            <a:r>
              <a:rPr lang="en-BD" sz="1400" dirty="0">
                <a:solidFill>
                  <a:schemeClr val="bg1"/>
                </a:solidFill>
              </a:rPr>
              <a:t>Coating Machine</a:t>
            </a:r>
          </a:p>
        </p:txBody>
      </p:sp>
      <p:sp>
        <p:nvSpPr>
          <p:cNvPr id="25" name="TextBox 24">
            <a:extLst>
              <a:ext uri="{FF2B5EF4-FFF2-40B4-BE49-F238E27FC236}">
                <a16:creationId xmlns:a16="http://schemas.microsoft.com/office/drawing/2014/main" id="{98F166A2-FE6F-B3F6-8EB3-694651FEA2E3}"/>
              </a:ext>
            </a:extLst>
          </p:cNvPr>
          <p:cNvSpPr txBox="1"/>
          <p:nvPr/>
        </p:nvSpPr>
        <p:spPr>
          <a:xfrm>
            <a:off x="14139862" y="9313531"/>
            <a:ext cx="2438847" cy="307777"/>
          </a:xfrm>
          <a:prstGeom prst="rect">
            <a:avLst/>
          </a:prstGeom>
          <a:noFill/>
        </p:spPr>
        <p:txBody>
          <a:bodyPr wrap="square" rtlCol="0">
            <a:spAutoFit/>
          </a:bodyPr>
          <a:lstStyle/>
          <a:p>
            <a:r>
              <a:rPr lang="en-BD" sz="1400" dirty="0">
                <a:solidFill>
                  <a:schemeClr val="bg1"/>
                </a:solidFill>
              </a:rPr>
              <a:t>Compression Matchine</a:t>
            </a:r>
          </a:p>
        </p:txBody>
      </p:sp>
      <p:sp>
        <p:nvSpPr>
          <p:cNvPr id="26" name="TextBox 25">
            <a:extLst>
              <a:ext uri="{FF2B5EF4-FFF2-40B4-BE49-F238E27FC236}">
                <a16:creationId xmlns:a16="http://schemas.microsoft.com/office/drawing/2014/main" id="{7B128AE3-8430-457D-065B-0442AE4221EA}"/>
              </a:ext>
            </a:extLst>
          </p:cNvPr>
          <p:cNvSpPr txBox="1"/>
          <p:nvPr/>
        </p:nvSpPr>
        <p:spPr>
          <a:xfrm>
            <a:off x="10744200" y="9287478"/>
            <a:ext cx="2438847" cy="307777"/>
          </a:xfrm>
          <a:prstGeom prst="rect">
            <a:avLst/>
          </a:prstGeom>
          <a:noFill/>
        </p:spPr>
        <p:txBody>
          <a:bodyPr wrap="square" rtlCol="0">
            <a:spAutoFit/>
          </a:bodyPr>
          <a:lstStyle/>
          <a:p>
            <a:r>
              <a:rPr lang="en-BD" sz="1400" dirty="0">
                <a:solidFill>
                  <a:schemeClr val="bg1"/>
                </a:solidFill>
              </a:rPr>
              <a:t>Warehouse</a:t>
            </a:r>
          </a:p>
        </p:txBody>
      </p:sp>
      <p:sp>
        <p:nvSpPr>
          <p:cNvPr id="27" name="TextBox 26">
            <a:extLst>
              <a:ext uri="{FF2B5EF4-FFF2-40B4-BE49-F238E27FC236}">
                <a16:creationId xmlns:a16="http://schemas.microsoft.com/office/drawing/2014/main" id="{9C4A1DF9-C0D9-D06C-6077-23A6434E0689}"/>
              </a:ext>
            </a:extLst>
          </p:cNvPr>
          <p:cNvSpPr txBox="1"/>
          <p:nvPr/>
        </p:nvSpPr>
        <p:spPr>
          <a:xfrm>
            <a:off x="6172199" y="9332885"/>
            <a:ext cx="2438847" cy="307777"/>
          </a:xfrm>
          <a:prstGeom prst="rect">
            <a:avLst/>
          </a:prstGeom>
          <a:noFill/>
        </p:spPr>
        <p:txBody>
          <a:bodyPr wrap="square" rtlCol="0">
            <a:spAutoFit/>
          </a:bodyPr>
          <a:lstStyle/>
          <a:p>
            <a:r>
              <a:rPr lang="en-BD" sz="1400" dirty="0">
                <a:solidFill>
                  <a:schemeClr val="bg1"/>
                </a:solidFill>
              </a:rPr>
              <a:t>Compression Matchine</a:t>
            </a:r>
          </a:p>
        </p:txBody>
      </p:sp>
      <p:sp>
        <p:nvSpPr>
          <p:cNvPr id="28" name="TextBox 27">
            <a:extLst>
              <a:ext uri="{FF2B5EF4-FFF2-40B4-BE49-F238E27FC236}">
                <a16:creationId xmlns:a16="http://schemas.microsoft.com/office/drawing/2014/main" id="{A1937C6E-1968-E58F-8A7A-C908B5E10212}"/>
              </a:ext>
            </a:extLst>
          </p:cNvPr>
          <p:cNvSpPr txBox="1"/>
          <p:nvPr/>
        </p:nvSpPr>
        <p:spPr>
          <a:xfrm>
            <a:off x="2362200" y="9327127"/>
            <a:ext cx="2438847" cy="307777"/>
          </a:xfrm>
          <a:prstGeom prst="rect">
            <a:avLst/>
          </a:prstGeom>
          <a:noFill/>
        </p:spPr>
        <p:txBody>
          <a:bodyPr wrap="square" rtlCol="0">
            <a:spAutoFit/>
          </a:bodyPr>
          <a:lstStyle/>
          <a:p>
            <a:r>
              <a:rPr lang="en-BD" sz="1400" dirty="0">
                <a:solidFill>
                  <a:schemeClr val="bg1"/>
                </a:solidFill>
              </a:rPr>
              <a:t>Compression Matchine</a:t>
            </a:r>
          </a:p>
        </p:txBody>
      </p:sp>
      <p:sp>
        <p:nvSpPr>
          <p:cNvPr id="29" name="TextBox 28">
            <a:extLst>
              <a:ext uri="{FF2B5EF4-FFF2-40B4-BE49-F238E27FC236}">
                <a16:creationId xmlns:a16="http://schemas.microsoft.com/office/drawing/2014/main" id="{F28DC69D-9543-8A69-F22F-0CB3D885C47C}"/>
              </a:ext>
            </a:extLst>
          </p:cNvPr>
          <p:cNvSpPr txBox="1"/>
          <p:nvPr/>
        </p:nvSpPr>
        <p:spPr>
          <a:xfrm>
            <a:off x="13944600" y="5104430"/>
            <a:ext cx="2438847" cy="307777"/>
          </a:xfrm>
          <a:prstGeom prst="rect">
            <a:avLst/>
          </a:prstGeom>
          <a:noFill/>
        </p:spPr>
        <p:txBody>
          <a:bodyPr wrap="square" rtlCol="0">
            <a:spAutoFit/>
          </a:bodyPr>
          <a:lstStyle/>
          <a:p>
            <a:r>
              <a:rPr lang="en-BD" sz="1400" dirty="0">
                <a:solidFill>
                  <a:schemeClr val="bg1"/>
                </a:solidFill>
              </a:rPr>
              <a:t>Tablate Compression matchine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415E"/>
        </a:solidFill>
        <a:effectLst/>
      </p:bgPr>
    </p:bg>
    <p:spTree>
      <p:nvGrpSpPr>
        <p:cNvPr id="1" name=""/>
        <p:cNvGrpSpPr/>
        <p:nvPr/>
      </p:nvGrpSpPr>
      <p:grpSpPr>
        <a:xfrm>
          <a:off x="0" y="0"/>
          <a:ext cx="0" cy="0"/>
          <a:chOff x="0" y="0"/>
          <a:chExt cx="0" cy="0"/>
        </a:xfrm>
      </p:grpSpPr>
      <p:grpSp>
        <p:nvGrpSpPr>
          <p:cNvPr id="2" name="Group 2"/>
          <p:cNvGrpSpPr/>
          <p:nvPr/>
        </p:nvGrpSpPr>
        <p:grpSpPr>
          <a:xfrm>
            <a:off x="1461365" y="1671478"/>
            <a:ext cx="15365270" cy="7769854"/>
            <a:chOff x="0" y="0"/>
            <a:chExt cx="20487026" cy="10359805"/>
          </a:xfrm>
        </p:grpSpPr>
        <p:grpSp>
          <p:nvGrpSpPr>
            <p:cNvPr id="3" name="Group 3"/>
            <p:cNvGrpSpPr/>
            <p:nvPr/>
          </p:nvGrpSpPr>
          <p:grpSpPr>
            <a:xfrm>
              <a:off x="0" y="0"/>
              <a:ext cx="4782881" cy="4782881"/>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t="-16747" b="-16747"/>
                </a:stretch>
              </a:blipFill>
            </p:spPr>
          </p:sp>
        </p:grpSp>
        <p:grpSp>
          <p:nvGrpSpPr>
            <p:cNvPr id="5" name="Group 5"/>
            <p:cNvGrpSpPr/>
            <p:nvPr/>
          </p:nvGrpSpPr>
          <p:grpSpPr>
            <a:xfrm>
              <a:off x="5217719" y="0"/>
              <a:ext cx="4782881" cy="4782881"/>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16747" r="-16747"/>
                </a:stretch>
              </a:blipFill>
            </p:spPr>
          </p:sp>
        </p:grpSp>
        <p:grpSp>
          <p:nvGrpSpPr>
            <p:cNvPr id="7" name="Group 7"/>
            <p:cNvGrpSpPr/>
            <p:nvPr/>
          </p:nvGrpSpPr>
          <p:grpSpPr>
            <a:xfrm>
              <a:off x="10434776" y="0"/>
              <a:ext cx="4782881" cy="4782881"/>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t="-16747" b="-16747"/>
                </a:stretch>
              </a:blipFill>
            </p:spPr>
          </p:sp>
        </p:grpSp>
        <p:grpSp>
          <p:nvGrpSpPr>
            <p:cNvPr id="9" name="Group 9"/>
            <p:cNvGrpSpPr/>
            <p:nvPr/>
          </p:nvGrpSpPr>
          <p:grpSpPr>
            <a:xfrm>
              <a:off x="0" y="5576924"/>
              <a:ext cx="4782881" cy="4782881"/>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t="-16747" b="-16747"/>
                </a:stretch>
              </a:blipFill>
            </p:spPr>
          </p:sp>
        </p:grpSp>
        <p:grpSp>
          <p:nvGrpSpPr>
            <p:cNvPr id="11" name="Group 11"/>
            <p:cNvGrpSpPr/>
            <p:nvPr/>
          </p:nvGrpSpPr>
          <p:grpSpPr>
            <a:xfrm>
              <a:off x="5217719" y="5576924"/>
              <a:ext cx="4782881" cy="4782881"/>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l="-16747" r="-16747"/>
                </a:stretch>
              </a:blipFill>
            </p:spPr>
          </p:sp>
        </p:grpSp>
        <p:grpSp>
          <p:nvGrpSpPr>
            <p:cNvPr id="13" name="Group 13"/>
            <p:cNvGrpSpPr/>
            <p:nvPr/>
          </p:nvGrpSpPr>
          <p:grpSpPr>
            <a:xfrm>
              <a:off x="10434776" y="5576924"/>
              <a:ext cx="4782881" cy="4782881"/>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45636" r="-111001" b="-12422"/>
                </a:stretch>
              </a:blipFill>
            </p:spPr>
          </p:sp>
        </p:grpSp>
        <p:grpSp>
          <p:nvGrpSpPr>
            <p:cNvPr id="15" name="Group 15"/>
            <p:cNvGrpSpPr/>
            <p:nvPr/>
          </p:nvGrpSpPr>
          <p:grpSpPr>
            <a:xfrm>
              <a:off x="15704145" y="0"/>
              <a:ext cx="4782881" cy="4782881"/>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t="-16747" b="-16747"/>
                </a:stretch>
              </a:blipFill>
            </p:spPr>
          </p:sp>
        </p:grpSp>
        <p:grpSp>
          <p:nvGrpSpPr>
            <p:cNvPr id="17" name="Group 17"/>
            <p:cNvGrpSpPr/>
            <p:nvPr/>
          </p:nvGrpSpPr>
          <p:grpSpPr>
            <a:xfrm>
              <a:off x="15704145" y="5576924"/>
              <a:ext cx="4782881" cy="478288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9"/>
                <a:stretch>
                  <a:fillRect l="-19815" t="-146147" r="-68618" b="-5404"/>
                </a:stretch>
              </a:blipFill>
            </p:spPr>
          </p:sp>
        </p:grpSp>
      </p:grpSp>
      <p:pic>
        <p:nvPicPr>
          <p:cNvPr id="19" name="Picture 19"/>
          <p:cNvPicPr>
            <a:picLocks noChangeAspect="1"/>
          </p:cNvPicPr>
          <p:nvPr/>
        </p:nvPicPr>
        <p:blipFill>
          <a:blip r:embed="rId10"/>
          <a:srcRect/>
          <a:stretch>
            <a:fillRect/>
          </a:stretch>
        </p:blipFill>
        <p:spPr>
          <a:xfrm>
            <a:off x="8329300" y="452354"/>
            <a:ext cx="1629400" cy="733230"/>
          </a:xfrm>
          <a:prstGeom prst="rect">
            <a:avLst/>
          </a:prstGeom>
        </p:spPr>
      </p:pic>
      <p:sp>
        <p:nvSpPr>
          <p:cNvPr id="20" name="TextBox 20"/>
          <p:cNvSpPr txBox="1"/>
          <p:nvPr/>
        </p:nvSpPr>
        <p:spPr>
          <a:xfrm>
            <a:off x="1461365" y="411870"/>
            <a:ext cx="14349155" cy="814197"/>
          </a:xfrm>
          <a:prstGeom prst="rect">
            <a:avLst/>
          </a:prstGeom>
        </p:spPr>
        <p:txBody>
          <a:bodyPr lIns="0" tIns="0" rIns="0" bIns="0" rtlCol="0" anchor="t">
            <a:spAutoFit/>
          </a:bodyPr>
          <a:lstStyle/>
          <a:p>
            <a:pPr marL="0" lvl="0" indent="0" algn="ctr">
              <a:lnSpc>
                <a:spcPts val="6037"/>
              </a:lnSpc>
              <a:spcBef>
                <a:spcPct val="0"/>
              </a:spcBef>
            </a:pPr>
            <a:r>
              <a:rPr lang="en-US" sz="6289" spc="-283" dirty="0">
                <a:solidFill>
                  <a:srgbClr val="FFFFFF"/>
                </a:solidFill>
                <a:latin typeface="Tiro Tamil" panose="02000000000000000000" pitchFamily="2" charset="0"/>
                <a:ea typeface="Tiro Tamil" panose="02000000000000000000" pitchFamily="2" charset="0"/>
                <a:cs typeface="Tiro Tamil" panose="02000000000000000000" pitchFamily="2" charset="0"/>
                <a:sym typeface="Sifonn"/>
              </a:rPr>
              <a:t>Manufacturing              Production</a:t>
            </a:r>
          </a:p>
        </p:txBody>
      </p:sp>
      <p:sp>
        <p:nvSpPr>
          <p:cNvPr id="21" name="TextBox 20">
            <a:extLst>
              <a:ext uri="{FF2B5EF4-FFF2-40B4-BE49-F238E27FC236}">
                <a16:creationId xmlns:a16="http://schemas.microsoft.com/office/drawing/2014/main" id="{CEE19A85-5C85-35B6-3BDB-F8B6C11AD16B}"/>
              </a:ext>
            </a:extLst>
          </p:cNvPr>
          <p:cNvSpPr txBox="1"/>
          <p:nvPr/>
        </p:nvSpPr>
        <p:spPr>
          <a:xfrm>
            <a:off x="6710372" y="9526869"/>
            <a:ext cx="2438847" cy="307777"/>
          </a:xfrm>
          <a:prstGeom prst="rect">
            <a:avLst/>
          </a:prstGeom>
          <a:noFill/>
        </p:spPr>
        <p:txBody>
          <a:bodyPr wrap="square" rtlCol="0">
            <a:spAutoFit/>
          </a:bodyPr>
          <a:lstStyle/>
          <a:p>
            <a:r>
              <a:rPr lang="en-BD" sz="1400" dirty="0">
                <a:solidFill>
                  <a:schemeClr val="bg1"/>
                </a:solidFill>
              </a:rPr>
              <a:t>Flim Coating </a:t>
            </a:r>
          </a:p>
        </p:txBody>
      </p:sp>
      <p:sp>
        <p:nvSpPr>
          <p:cNvPr id="22" name="TextBox 21">
            <a:extLst>
              <a:ext uri="{FF2B5EF4-FFF2-40B4-BE49-F238E27FC236}">
                <a16:creationId xmlns:a16="http://schemas.microsoft.com/office/drawing/2014/main" id="{826239F2-84FF-507A-6A3D-25A0CFD16741}"/>
              </a:ext>
            </a:extLst>
          </p:cNvPr>
          <p:cNvSpPr txBox="1"/>
          <p:nvPr/>
        </p:nvSpPr>
        <p:spPr>
          <a:xfrm>
            <a:off x="10668000" y="9525007"/>
            <a:ext cx="2438847" cy="307777"/>
          </a:xfrm>
          <a:prstGeom prst="rect">
            <a:avLst/>
          </a:prstGeom>
          <a:noFill/>
        </p:spPr>
        <p:txBody>
          <a:bodyPr wrap="square" rtlCol="0">
            <a:spAutoFit/>
          </a:bodyPr>
          <a:lstStyle/>
          <a:p>
            <a:r>
              <a:rPr lang="en-BD" sz="1400" dirty="0">
                <a:solidFill>
                  <a:schemeClr val="bg1"/>
                </a:solidFill>
              </a:rPr>
              <a:t>Tablate Filling</a:t>
            </a:r>
          </a:p>
        </p:txBody>
      </p:sp>
      <p:sp>
        <p:nvSpPr>
          <p:cNvPr id="23" name="TextBox 22">
            <a:extLst>
              <a:ext uri="{FF2B5EF4-FFF2-40B4-BE49-F238E27FC236}">
                <a16:creationId xmlns:a16="http://schemas.microsoft.com/office/drawing/2014/main" id="{0BA709B8-63B4-0CDE-BBC4-B51A3CC978AF}"/>
              </a:ext>
            </a:extLst>
          </p:cNvPr>
          <p:cNvSpPr txBox="1"/>
          <p:nvPr/>
        </p:nvSpPr>
        <p:spPr>
          <a:xfrm>
            <a:off x="14369050" y="9525007"/>
            <a:ext cx="2438847" cy="307777"/>
          </a:xfrm>
          <a:prstGeom prst="rect">
            <a:avLst/>
          </a:prstGeom>
          <a:noFill/>
        </p:spPr>
        <p:txBody>
          <a:bodyPr wrap="square" rtlCol="0">
            <a:spAutoFit/>
          </a:bodyPr>
          <a:lstStyle/>
          <a:p>
            <a:r>
              <a:rPr lang="en-BD" sz="1400" dirty="0">
                <a:solidFill>
                  <a:schemeClr val="bg1"/>
                </a:solidFill>
              </a:rPr>
              <a:t>Capsule Production</a:t>
            </a:r>
          </a:p>
        </p:txBody>
      </p:sp>
      <p:sp>
        <p:nvSpPr>
          <p:cNvPr id="24" name="TextBox 23">
            <a:extLst>
              <a:ext uri="{FF2B5EF4-FFF2-40B4-BE49-F238E27FC236}">
                <a16:creationId xmlns:a16="http://schemas.microsoft.com/office/drawing/2014/main" id="{44CA2591-A8C2-7DED-4523-DAEEA5372AD4}"/>
              </a:ext>
            </a:extLst>
          </p:cNvPr>
          <p:cNvSpPr txBox="1"/>
          <p:nvPr/>
        </p:nvSpPr>
        <p:spPr>
          <a:xfrm>
            <a:off x="2421000" y="9525007"/>
            <a:ext cx="2438847" cy="307777"/>
          </a:xfrm>
          <a:prstGeom prst="rect">
            <a:avLst/>
          </a:prstGeom>
          <a:noFill/>
        </p:spPr>
        <p:txBody>
          <a:bodyPr wrap="square" rtlCol="0">
            <a:spAutoFit/>
          </a:bodyPr>
          <a:lstStyle/>
          <a:p>
            <a:r>
              <a:rPr lang="en-BD" sz="1400" dirty="0">
                <a:solidFill>
                  <a:schemeClr val="bg1"/>
                </a:solidFill>
              </a:rPr>
              <a:t>Compression matchine</a:t>
            </a:r>
          </a:p>
        </p:txBody>
      </p:sp>
      <p:sp>
        <p:nvSpPr>
          <p:cNvPr id="25" name="TextBox 24">
            <a:extLst>
              <a:ext uri="{FF2B5EF4-FFF2-40B4-BE49-F238E27FC236}">
                <a16:creationId xmlns:a16="http://schemas.microsoft.com/office/drawing/2014/main" id="{D84DD43E-7BA7-906C-D0A2-446E261846A2}"/>
              </a:ext>
            </a:extLst>
          </p:cNvPr>
          <p:cNvSpPr txBox="1"/>
          <p:nvPr/>
        </p:nvSpPr>
        <p:spPr>
          <a:xfrm>
            <a:off x="2133600" y="5350668"/>
            <a:ext cx="2438847" cy="307777"/>
          </a:xfrm>
          <a:prstGeom prst="rect">
            <a:avLst/>
          </a:prstGeom>
          <a:noFill/>
        </p:spPr>
        <p:txBody>
          <a:bodyPr wrap="square" rtlCol="0">
            <a:spAutoFit/>
          </a:bodyPr>
          <a:lstStyle/>
          <a:p>
            <a:r>
              <a:rPr lang="en-BD" sz="1400" dirty="0">
                <a:solidFill>
                  <a:schemeClr val="bg1"/>
                </a:solidFill>
              </a:rPr>
              <a:t>Stability Testing Machine</a:t>
            </a:r>
          </a:p>
        </p:txBody>
      </p:sp>
      <p:sp>
        <p:nvSpPr>
          <p:cNvPr id="26" name="TextBox 25">
            <a:extLst>
              <a:ext uri="{FF2B5EF4-FFF2-40B4-BE49-F238E27FC236}">
                <a16:creationId xmlns:a16="http://schemas.microsoft.com/office/drawing/2014/main" id="{A36D154A-534F-401B-708F-3D9BD3195337}"/>
              </a:ext>
            </a:extLst>
          </p:cNvPr>
          <p:cNvSpPr txBox="1"/>
          <p:nvPr/>
        </p:nvSpPr>
        <p:spPr>
          <a:xfrm>
            <a:off x="5948810" y="5338402"/>
            <a:ext cx="2438847" cy="307777"/>
          </a:xfrm>
          <a:prstGeom prst="rect">
            <a:avLst/>
          </a:prstGeom>
          <a:noFill/>
        </p:spPr>
        <p:txBody>
          <a:bodyPr wrap="square" rtlCol="0">
            <a:spAutoFit/>
          </a:bodyPr>
          <a:lstStyle/>
          <a:p>
            <a:r>
              <a:rPr lang="en-BD" sz="1400" dirty="0">
                <a:solidFill>
                  <a:schemeClr val="bg1"/>
                </a:solidFill>
              </a:rPr>
              <a:t>Differential Thermal Analysis</a:t>
            </a:r>
          </a:p>
        </p:txBody>
      </p:sp>
      <p:sp>
        <p:nvSpPr>
          <p:cNvPr id="27" name="TextBox 26">
            <a:extLst>
              <a:ext uri="{FF2B5EF4-FFF2-40B4-BE49-F238E27FC236}">
                <a16:creationId xmlns:a16="http://schemas.microsoft.com/office/drawing/2014/main" id="{97D0CF99-797E-C7CB-5450-17259EC94F41}"/>
              </a:ext>
            </a:extLst>
          </p:cNvPr>
          <p:cNvSpPr txBox="1"/>
          <p:nvPr/>
        </p:nvSpPr>
        <p:spPr>
          <a:xfrm>
            <a:off x="9748780" y="5350667"/>
            <a:ext cx="2663808" cy="307777"/>
          </a:xfrm>
          <a:prstGeom prst="rect">
            <a:avLst/>
          </a:prstGeom>
          <a:noFill/>
        </p:spPr>
        <p:txBody>
          <a:bodyPr wrap="square" rtlCol="0">
            <a:spAutoFit/>
          </a:bodyPr>
          <a:lstStyle/>
          <a:p>
            <a:r>
              <a:rPr lang="en-BD" sz="1400" dirty="0">
                <a:solidFill>
                  <a:schemeClr val="bg1"/>
                </a:solidFill>
              </a:rPr>
              <a:t>Automatic Flim Coating Matchine</a:t>
            </a:r>
          </a:p>
        </p:txBody>
      </p:sp>
      <p:sp>
        <p:nvSpPr>
          <p:cNvPr id="28" name="TextBox 27">
            <a:extLst>
              <a:ext uri="{FF2B5EF4-FFF2-40B4-BE49-F238E27FC236}">
                <a16:creationId xmlns:a16="http://schemas.microsoft.com/office/drawing/2014/main" id="{5D655061-3CC3-5F24-A5C8-8AC966D479B0}"/>
              </a:ext>
            </a:extLst>
          </p:cNvPr>
          <p:cNvSpPr txBox="1"/>
          <p:nvPr/>
        </p:nvSpPr>
        <p:spPr>
          <a:xfrm>
            <a:off x="13813630" y="5351506"/>
            <a:ext cx="2438847" cy="307777"/>
          </a:xfrm>
          <a:prstGeom prst="rect">
            <a:avLst/>
          </a:prstGeom>
          <a:noFill/>
        </p:spPr>
        <p:txBody>
          <a:bodyPr wrap="square" rtlCol="0">
            <a:spAutoFit/>
          </a:bodyPr>
          <a:lstStyle/>
          <a:p>
            <a:r>
              <a:rPr lang="en-BD" sz="1400" dirty="0">
                <a:solidFill>
                  <a:schemeClr val="bg1"/>
                </a:solidFill>
              </a:rPr>
              <a:t>Tablate Compression matchine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415E"/>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sp>
        <p:nvSpPr>
          <p:cNvPr id="5" name="TextBox 5"/>
          <p:cNvSpPr txBox="1"/>
          <p:nvPr/>
        </p:nvSpPr>
        <p:spPr>
          <a:xfrm>
            <a:off x="5519340" y="591939"/>
            <a:ext cx="7249320" cy="1748654"/>
          </a:xfrm>
          <a:prstGeom prst="rect">
            <a:avLst/>
          </a:prstGeom>
        </p:spPr>
        <p:txBody>
          <a:bodyPr lIns="0" tIns="0" rIns="0" bIns="0" rtlCol="0" anchor="t">
            <a:spAutoFit/>
          </a:bodyPr>
          <a:lstStyle/>
          <a:p>
            <a:pPr marL="0" lvl="0" indent="0" algn="ctr">
              <a:lnSpc>
                <a:spcPts val="13071"/>
              </a:lnSpc>
              <a:spcBef>
                <a:spcPct val="0"/>
              </a:spcBef>
            </a:pPr>
            <a:r>
              <a:rPr lang="en-US" sz="13616" spc="-612">
                <a:solidFill>
                  <a:srgbClr val="FFFFFF"/>
                </a:solidFill>
                <a:latin typeface="Squada One"/>
                <a:ea typeface="Squada One"/>
                <a:cs typeface="Squada One"/>
                <a:sym typeface="Squada One"/>
              </a:rPr>
              <a:t>website </a:t>
            </a:r>
          </a:p>
        </p:txBody>
      </p:sp>
      <p:grpSp>
        <p:nvGrpSpPr>
          <p:cNvPr id="6" name="Group 6"/>
          <p:cNvGrpSpPr/>
          <p:nvPr/>
        </p:nvGrpSpPr>
        <p:grpSpPr>
          <a:xfrm rot="-3022589">
            <a:off x="16453287" y="1303783"/>
            <a:ext cx="3750229" cy="1875115"/>
            <a:chOff x="0" y="0"/>
            <a:chExt cx="812800" cy="406400"/>
          </a:xfrm>
        </p:grpSpPr>
        <p:sp>
          <p:nvSpPr>
            <p:cNvPr id="7" name="Freeform 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8" name="TextBox 8"/>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grpSp>
        <p:nvGrpSpPr>
          <p:cNvPr id="9" name="Group 9"/>
          <p:cNvGrpSpPr/>
          <p:nvPr/>
        </p:nvGrpSpPr>
        <p:grpSpPr>
          <a:xfrm rot="-3022589">
            <a:off x="-2612005" y="6710214"/>
            <a:ext cx="3750229" cy="1875115"/>
            <a:chOff x="0" y="0"/>
            <a:chExt cx="812800" cy="406400"/>
          </a:xfrm>
        </p:grpSpPr>
        <p:sp>
          <p:nvSpPr>
            <p:cNvPr id="10" name="Freeform 1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1" name="TextBox 11"/>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grpSp>
        <p:nvGrpSpPr>
          <p:cNvPr id="12" name="Group 12"/>
          <p:cNvGrpSpPr/>
          <p:nvPr/>
        </p:nvGrpSpPr>
        <p:grpSpPr>
          <a:xfrm>
            <a:off x="2171055" y="2763798"/>
            <a:ext cx="13945890" cy="6926201"/>
            <a:chOff x="0" y="0"/>
            <a:chExt cx="18594520" cy="9234935"/>
          </a:xfrm>
        </p:grpSpPr>
        <p:grpSp>
          <p:nvGrpSpPr>
            <p:cNvPr id="13" name="Group 13"/>
            <p:cNvGrpSpPr/>
            <p:nvPr/>
          </p:nvGrpSpPr>
          <p:grpSpPr>
            <a:xfrm>
              <a:off x="0" y="0"/>
              <a:ext cx="8117973" cy="8117973"/>
              <a:chOff x="0" y="0"/>
              <a:chExt cx="812800" cy="812800"/>
            </a:xfrm>
          </p:grpSpPr>
          <p:sp>
            <p:nvSpPr>
              <p:cNvPr id="14" name="Freeform 14"/>
              <p:cNvSpPr/>
              <p:nvPr/>
            </p:nvSpPr>
            <p:spPr>
              <a:xfrm>
                <a:off x="0" y="0"/>
                <a:ext cx="812800" cy="812800"/>
              </a:xfrm>
              <a:custGeom>
                <a:avLst/>
                <a:gdLst/>
                <a:ahLst/>
                <a:cxnLst/>
                <a:rect l="l" t="t" r="r" b="b"/>
                <a:pathLst>
                  <a:path w="812800" h="812800">
                    <a:moveTo>
                      <a:pt x="44505" y="0"/>
                    </a:moveTo>
                    <a:lnTo>
                      <a:pt x="768295" y="0"/>
                    </a:lnTo>
                    <a:cubicBezTo>
                      <a:pt x="780099" y="0"/>
                      <a:pt x="791419" y="4689"/>
                      <a:pt x="799765" y="13035"/>
                    </a:cubicBezTo>
                    <a:cubicBezTo>
                      <a:pt x="808111" y="21381"/>
                      <a:pt x="812800" y="32701"/>
                      <a:pt x="812800" y="44505"/>
                    </a:cubicBezTo>
                    <a:lnTo>
                      <a:pt x="812800" y="768295"/>
                    </a:lnTo>
                    <a:cubicBezTo>
                      <a:pt x="812800" y="780099"/>
                      <a:pt x="808111" y="791419"/>
                      <a:pt x="799765" y="799765"/>
                    </a:cubicBezTo>
                    <a:cubicBezTo>
                      <a:pt x="791419" y="808111"/>
                      <a:pt x="780099" y="812800"/>
                      <a:pt x="768295" y="812800"/>
                    </a:cubicBezTo>
                    <a:lnTo>
                      <a:pt x="44505" y="812800"/>
                    </a:lnTo>
                    <a:cubicBezTo>
                      <a:pt x="32701" y="812800"/>
                      <a:pt x="21381" y="808111"/>
                      <a:pt x="13035" y="799765"/>
                    </a:cubicBezTo>
                    <a:cubicBezTo>
                      <a:pt x="4689" y="791419"/>
                      <a:pt x="0" y="780099"/>
                      <a:pt x="0" y="768295"/>
                    </a:cubicBezTo>
                    <a:lnTo>
                      <a:pt x="0" y="44505"/>
                    </a:lnTo>
                    <a:cubicBezTo>
                      <a:pt x="0" y="32701"/>
                      <a:pt x="4689" y="21381"/>
                      <a:pt x="13035" y="13035"/>
                    </a:cubicBezTo>
                    <a:cubicBezTo>
                      <a:pt x="21381" y="4689"/>
                      <a:pt x="32701" y="0"/>
                      <a:pt x="44505" y="0"/>
                    </a:cubicBezTo>
                    <a:close/>
                  </a:path>
                </a:pathLst>
              </a:custGeom>
              <a:blipFill>
                <a:blip r:embed="rId2"/>
                <a:stretch>
                  <a:fillRect l="-32361" t="-78367" r="-23795" b="-30094"/>
                </a:stretch>
              </a:blipFill>
            </p:spPr>
          </p:sp>
        </p:grpSp>
        <p:grpSp>
          <p:nvGrpSpPr>
            <p:cNvPr id="15" name="Group 15"/>
            <p:cNvGrpSpPr/>
            <p:nvPr/>
          </p:nvGrpSpPr>
          <p:grpSpPr>
            <a:xfrm>
              <a:off x="10462441" y="0"/>
              <a:ext cx="8117973" cy="8117973"/>
              <a:chOff x="0" y="0"/>
              <a:chExt cx="812800" cy="812800"/>
            </a:xfrm>
          </p:grpSpPr>
          <p:sp>
            <p:nvSpPr>
              <p:cNvPr id="16" name="Freeform 16"/>
              <p:cNvSpPr/>
              <p:nvPr/>
            </p:nvSpPr>
            <p:spPr>
              <a:xfrm>
                <a:off x="0" y="0"/>
                <a:ext cx="812800" cy="812800"/>
              </a:xfrm>
              <a:custGeom>
                <a:avLst/>
                <a:gdLst/>
                <a:ahLst/>
                <a:cxnLst/>
                <a:rect l="l" t="t" r="r" b="b"/>
                <a:pathLst>
                  <a:path w="812800" h="812800">
                    <a:moveTo>
                      <a:pt x="39419" y="0"/>
                    </a:moveTo>
                    <a:lnTo>
                      <a:pt x="773381" y="0"/>
                    </a:lnTo>
                    <a:cubicBezTo>
                      <a:pt x="783836" y="0"/>
                      <a:pt x="793862" y="4153"/>
                      <a:pt x="801255" y="11545"/>
                    </a:cubicBezTo>
                    <a:cubicBezTo>
                      <a:pt x="808647" y="18938"/>
                      <a:pt x="812800" y="28964"/>
                      <a:pt x="812800" y="39419"/>
                    </a:cubicBezTo>
                    <a:lnTo>
                      <a:pt x="812800" y="773381"/>
                    </a:lnTo>
                    <a:cubicBezTo>
                      <a:pt x="812800" y="783836"/>
                      <a:pt x="808647" y="793862"/>
                      <a:pt x="801255" y="801255"/>
                    </a:cubicBezTo>
                    <a:cubicBezTo>
                      <a:pt x="793862" y="808647"/>
                      <a:pt x="783836" y="812800"/>
                      <a:pt x="773381" y="812800"/>
                    </a:cubicBezTo>
                    <a:lnTo>
                      <a:pt x="39419" y="812800"/>
                    </a:lnTo>
                    <a:cubicBezTo>
                      <a:pt x="28964" y="812800"/>
                      <a:pt x="18938" y="808647"/>
                      <a:pt x="11545" y="801255"/>
                    </a:cubicBezTo>
                    <a:cubicBezTo>
                      <a:pt x="4153" y="793862"/>
                      <a:pt x="0" y="783836"/>
                      <a:pt x="0" y="773381"/>
                    </a:cubicBezTo>
                    <a:lnTo>
                      <a:pt x="0" y="39419"/>
                    </a:lnTo>
                    <a:cubicBezTo>
                      <a:pt x="0" y="28964"/>
                      <a:pt x="4153" y="18938"/>
                      <a:pt x="11545" y="11545"/>
                    </a:cubicBezTo>
                    <a:cubicBezTo>
                      <a:pt x="18938" y="4153"/>
                      <a:pt x="28964" y="0"/>
                      <a:pt x="39419" y="0"/>
                    </a:cubicBezTo>
                    <a:close/>
                  </a:path>
                </a:pathLst>
              </a:custGeom>
              <a:blipFill>
                <a:blip r:embed="rId3"/>
                <a:stretch>
                  <a:fillRect t="-16747" b="-16747"/>
                </a:stretch>
              </a:blipFill>
            </p:spPr>
          </p:sp>
        </p:grpSp>
        <p:sp>
          <p:nvSpPr>
            <p:cNvPr id="17" name="TextBox 17"/>
            <p:cNvSpPr txBox="1"/>
            <p:nvPr/>
          </p:nvSpPr>
          <p:spPr>
            <a:xfrm>
              <a:off x="313874" y="8483306"/>
              <a:ext cx="8117973" cy="751628"/>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website </a:t>
              </a:r>
            </a:p>
          </p:txBody>
        </p:sp>
        <p:sp>
          <p:nvSpPr>
            <p:cNvPr id="18" name="TextBox 18"/>
            <p:cNvSpPr txBox="1"/>
            <p:nvPr/>
          </p:nvSpPr>
          <p:spPr>
            <a:xfrm>
              <a:off x="10476547" y="8373951"/>
              <a:ext cx="8117973" cy="751628"/>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Data Entry</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rot="-3022589">
            <a:off x="9028339" y="-6392231"/>
            <a:ext cx="13614672" cy="11584254"/>
            <a:chOff x="0" y="0"/>
            <a:chExt cx="477631" cy="406400"/>
          </a:xfrm>
        </p:grpSpPr>
        <p:sp>
          <p:nvSpPr>
            <p:cNvPr id="3" name="Freeform 3"/>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4" name="TextBox 4"/>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5" name="Group 5"/>
          <p:cNvGrpSpPr/>
          <p:nvPr/>
        </p:nvGrpSpPr>
        <p:grpSpPr>
          <a:xfrm rot="-3022589">
            <a:off x="16453287" y="1303783"/>
            <a:ext cx="3750229" cy="1875115"/>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7" name="TextBox 7"/>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sp>
        <p:nvSpPr>
          <p:cNvPr id="8" name="Freeform 8"/>
          <p:cNvSpPr/>
          <p:nvPr/>
        </p:nvSpPr>
        <p:spPr>
          <a:xfrm>
            <a:off x="16277230" y="9177056"/>
            <a:ext cx="982070" cy="162488"/>
          </a:xfrm>
          <a:custGeom>
            <a:avLst/>
            <a:gdLst/>
            <a:ahLst/>
            <a:cxnLst/>
            <a:rect l="l" t="t" r="r" b="b"/>
            <a:pathLst>
              <a:path w="982070" h="162488">
                <a:moveTo>
                  <a:pt x="0" y="0"/>
                </a:moveTo>
                <a:lnTo>
                  <a:pt x="982070" y="0"/>
                </a:lnTo>
                <a:lnTo>
                  <a:pt x="982070" y="162488"/>
                </a:lnTo>
                <a:lnTo>
                  <a:pt x="0" y="1624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78315" y="2485829"/>
            <a:ext cx="982070" cy="162488"/>
          </a:xfrm>
          <a:custGeom>
            <a:avLst/>
            <a:gdLst/>
            <a:ahLst/>
            <a:cxnLst/>
            <a:rect l="l" t="t" r="r" b="b"/>
            <a:pathLst>
              <a:path w="982070" h="162488">
                <a:moveTo>
                  <a:pt x="0" y="0"/>
                </a:moveTo>
                <a:lnTo>
                  <a:pt x="982070" y="0"/>
                </a:lnTo>
                <a:lnTo>
                  <a:pt x="982070" y="162487"/>
                </a:lnTo>
                <a:lnTo>
                  <a:pt x="0" y="162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3022589">
            <a:off x="-3067569" y="5981685"/>
            <a:ext cx="13614672" cy="11584254"/>
            <a:chOff x="0" y="0"/>
            <a:chExt cx="477631" cy="406400"/>
          </a:xfrm>
        </p:grpSpPr>
        <p:sp>
          <p:nvSpPr>
            <p:cNvPr id="11" name="Freeform 11"/>
            <p:cNvSpPr/>
            <p:nvPr/>
          </p:nvSpPr>
          <p:spPr>
            <a:xfrm>
              <a:off x="0" y="0"/>
              <a:ext cx="477631" cy="406400"/>
            </a:xfrm>
            <a:custGeom>
              <a:avLst/>
              <a:gdLst/>
              <a:ahLst/>
              <a:cxnLst/>
              <a:rect l="l" t="t" r="r" b="b"/>
              <a:pathLst>
                <a:path w="477631" h="406400">
                  <a:moveTo>
                    <a:pt x="274431" y="0"/>
                  </a:moveTo>
                  <a:cubicBezTo>
                    <a:pt x="386656" y="0"/>
                    <a:pt x="477631" y="90976"/>
                    <a:pt x="477631" y="203200"/>
                  </a:cubicBezTo>
                  <a:cubicBezTo>
                    <a:pt x="477631" y="315424"/>
                    <a:pt x="386656" y="406400"/>
                    <a:pt x="274431" y="406400"/>
                  </a:cubicBezTo>
                  <a:lnTo>
                    <a:pt x="203200" y="406400"/>
                  </a:lnTo>
                  <a:cubicBezTo>
                    <a:pt x="90976" y="406400"/>
                    <a:pt x="0" y="315424"/>
                    <a:pt x="0" y="203200"/>
                  </a:cubicBezTo>
                  <a:cubicBezTo>
                    <a:pt x="0" y="90976"/>
                    <a:pt x="90976" y="0"/>
                    <a:pt x="203200" y="0"/>
                  </a:cubicBezTo>
                  <a:close/>
                </a:path>
              </a:pathLst>
            </a:custGeom>
            <a:solidFill>
              <a:srgbClr val="048C6B">
                <a:alpha val="47843"/>
              </a:srgbClr>
            </a:solidFill>
          </p:spPr>
        </p:sp>
        <p:sp>
          <p:nvSpPr>
            <p:cNvPr id="12" name="TextBox 12"/>
            <p:cNvSpPr txBox="1"/>
            <p:nvPr/>
          </p:nvSpPr>
          <p:spPr>
            <a:xfrm>
              <a:off x="0" y="-114300"/>
              <a:ext cx="477631" cy="520700"/>
            </a:xfrm>
            <a:prstGeom prst="rect">
              <a:avLst/>
            </a:prstGeom>
          </p:spPr>
          <p:txBody>
            <a:bodyPr lIns="50800" tIns="50800" rIns="50800" bIns="50800" rtlCol="0" anchor="ctr"/>
            <a:lstStyle/>
            <a:p>
              <a:pPr algn="ctr">
                <a:lnSpc>
                  <a:spcPts val="3910"/>
                </a:lnSpc>
              </a:pPr>
              <a:endParaRPr/>
            </a:p>
          </p:txBody>
        </p:sp>
      </p:grpSp>
      <p:grpSp>
        <p:nvGrpSpPr>
          <p:cNvPr id="13" name="Group 13"/>
          <p:cNvGrpSpPr/>
          <p:nvPr/>
        </p:nvGrpSpPr>
        <p:grpSpPr>
          <a:xfrm rot="-3022589">
            <a:off x="-2284179" y="6647115"/>
            <a:ext cx="3750229" cy="1875115"/>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close/>
                </a:path>
              </a:pathLst>
            </a:custGeom>
            <a:solidFill>
              <a:srgbClr val="000000">
                <a:alpha val="0"/>
              </a:srgbClr>
            </a:solidFill>
            <a:ln w="38100" cap="sq">
              <a:solidFill>
                <a:srgbClr val="07B98E"/>
              </a:solidFill>
              <a:prstDash val="solid"/>
              <a:miter/>
            </a:ln>
          </p:spPr>
        </p:sp>
        <p:sp>
          <p:nvSpPr>
            <p:cNvPr id="15" name="TextBox 15"/>
            <p:cNvSpPr txBox="1"/>
            <p:nvPr/>
          </p:nvSpPr>
          <p:spPr>
            <a:xfrm>
              <a:off x="0" y="-114300"/>
              <a:ext cx="812800" cy="520700"/>
            </a:xfrm>
            <a:prstGeom prst="rect">
              <a:avLst/>
            </a:prstGeom>
          </p:spPr>
          <p:txBody>
            <a:bodyPr lIns="50800" tIns="50800" rIns="50800" bIns="50800" rtlCol="0" anchor="ctr"/>
            <a:lstStyle/>
            <a:p>
              <a:pPr algn="ctr">
                <a:lnSpc>
                  <a:spcPts val="3910"/>
                </a:lnSpc>
              </a:pPr>
              <a:endParaRPr/>
            </a:p>
          </p:txBody>
        </p:sp>
      </p:grpSp>
      <p:grpSp>
        <p:nvGrpSpPr>
          <p:cNvPr id="17" name="Group 17"/>
          <p:cNvGrpSpPr/>
          <p:nvPr/>
        </p:nvGrpSpPr>
        <p:grpSpPr>
          <a:xfrm>
            <a:off x="2318998" y="1949870"/>
            <a:ext cx="13682332" cy="7478636"/>
            <a:chOff x="1" y="-105223"/>
            <a:chExt cx="18243111" cy="9971516"/>
          </a:xfrm>
        </p:grpSpPr>
        <p:sp>
          <p:nvSpPr>
            <p:cNvPr id="18" name="TextBox 18"/>
            <p:cNvSpPr txBox="1"/>
            <p:nvPr/>
          </p:nvSpPr>
          <p:spPr>
            <a:xfrm>
              <a:off x="1" y="-105223"/>
              <a:ext cx="17250354" cy="1914028"/>
            </a:xfrm>
            <a:prstGeom prst="rect">
              <a:avLst/>
            </a:prstGeom>
          </p:spPr>
          <p:txBody>
            <a:bodyPr lIns="0" tIns="0" rIns="0" bIns="0" rtlCol="0" anchor="t">
              <a:spAutoFit/>
            </a:bodyPr>
            <a:lstStyle/>
            <a:p>
              <a:pPr marL="0" lvl="0" indent="0" algn="l">
                <a:lnSpc>
                  <a:spcPts val="11147"/>
                </a:lnSpc>
                <a:spcBef>
                  <a:spcPct val="0"/>
                </a:spcBef>
              </a:pPr>
              <a:r>
                <a:rPr lang="en-US" sz="11611" b="1" spc="-522" dirty="0" err="1">
                  <a:solidFill>
                    <a:srgbClr val="FFFFFF"/>
                  </a:solidFill>
                  <a:latin typeface="Montserrat Bold"/>
                  <a:ea typeface="Montserrat Bold"/>
                  <a:cs typeface="Montserrat Bold"/>
                  <a:sym typeface="Montserrat Bold"/>
                </a:rPr>
                <a:t>Pharma</a:t>
              </a:r>
              <a:r>
                <a:rPr lang="en-US" sz="11611" b="1" spc="-522" dirty="0" err="1">
                  <a:solidFill>
                    <a:srgbClr val="FFC000"/>
                  </a:solidFill>
                  <a:latin typeface="Montserrat Bold"/>
                  <a:ea typeface="Montserrat Bold"/>
                  <a:cs typeface="Montserrat Bold"/>
                  <a:sym typeface="Montserrat Bold"/>
                </a:rPr>
                <a:t>Intel</a:t>
              </a:r>
              <a:endParaRPr lang="en-US" sz="11611" b="1" spc="-522" dirty="0">
                <a:solidFill>
                  <a:srgbClr val="FFC000"/>
                </a:solidFill>
                <a:latin typeface="Montserrat Bold"/>
                <a:ea typeface="Montserrat Bold"/>
                <a:cs typeface="Montserrat Bold"/>
                <a:sym typeface="Montserrat Bold"/>
              </a:endParaRPr>
            </a:p>
          </p:txBody>
        </p:sp>
        <p:sp>
          <p:nvSpPr>
            <p:cNvPr id="19" name="TextBox 19"/>
            <p:cNvSpPr txBox="1"/>
            <p:nvPr/>
          </p:nvSpPr>
          <p:spPr>
            <a:xfrm>
              <a:off x="221337" y="3938856"/>
              <a:ext cx="18021775" cy="5927437"/>
            </a:xfrm>
            <a:prstGeom prst="rect">
              <a:avLst/>
            </a:prstGeom>
          </p:spPr>
          <p:txBody>
            <a:bodyPr lIns="0" tIns="0" rIns="0" bIns="0" rtlCol="0" anchor="t">
              <a:spAutoFit/>
            </a:bodyPr>
            <a:lstStyle/>
            <a:p>
              <a:pPr marL="0" lvl="0" indent="0" algn="just">
                <a:lnSpc>
                  <a:spcPts val="6003"/>
                </a:lnSpc>
                <a:spcBef>
                  <a:spcPct val="0"/>
                </a:spcBef>
              </a:pPr>
              <a:r>
                <a:rPr lang="en-US" sz="3531" u="none" strike="noStrike" dirty="0" err="1">
                  <a:solidFill>
                    <a:srgbClr val="FFFFFF">
                      <a:alpha val="69804"/>
                    </a:srgbClr>
                  </a:solidFill>
                  <a:latin typeface="Montserrat"/>
                  <a:ea typeface="Montserrat"/>
                  <a:cs typeface="Montserrat"/>
                  <a:sym typeface="Montserrat"/>
                </a:rPr>
                <a:t>PharmaIntel</a:t>
              </a:r>
              <a:r>
                <a:rPr lang="en-US" sz="3531" u="none" strike="noStrike" dirty="0">
                  <a:solidFill>
                    <a:srgbClr val="FFFFFF">
                      <a:alpha val="69804"/>
                    </a:srgbClr>
                  </a:solidFill>
                  <a:latin typeface="Montserrat"/>
                  <a:ea typeface="Montserrat"/>
                  <a:cs typeface="Montserrat"/>
                  <a:sym typeface="Montserrat"/>
                </a:rPr>
                <a:t> is a complete pharmaceutical management system that supports medicine manufacturing, inventory tracking, and sales management. It helps pharmaceutical companies maintain efficiency, accuracy, and compliance in their daily operations.</a:t>
              </a:r>
            </a:p>
            <a:p>
              <a:pPr marL="0" lvl="0" indent="0" algn="just">
                <a:lnSpc>
                  <a:spcPts val="6003"/>
                </a:lnSpc>
                <a:spcBef>
                  <a:spcPct val="0"/>
                </a:spcBef>
              </a:pPr>
              <a:endParaRPr lang="en-US" sz="3531" u="none" strike="noStrike" dirty="0">
                <a:solidFill>
                  <a:srgbClr val="FFFFFF">
                    <a:alpha val="69804"/>
                  </a:srgbClr>
                </a:solidFill>
                <a:latin typeface="Montserrat"/>
                <a:ea typeface="Montserrat"/>
                <a:cs typeface="Montserrat"/>
                <a:sym typeface="Montserrat"/>
              </a:endParaRPr>
            </a:p>
          </p:txBody>
        </p:sp>
      </p:grpSp>
      <p:grpSp>
        <p:nvGrpSpPr>
          <p:cNvPr id="20" name="Group 20"/>
          <p:cNvGrpSpPr/>
          <p:nvPr/>
        </p:nvGrpSpPr>
        <p:grpSpPr>
          <a:xfrm>
            <a:off x="12482742" y="1135856"/>
            <a:ext cx="4502404" cy="301625"/>
            <a:chOff x="0" y="0"/>
            <a:chExt cx="6003206" cy="402167"/>
          </a:xfrm>
        </p:grpSpPr>
        <p:sp>
          <p:nvSpPr>
            <p:cNvPr id="21" name="TextBox 21"/>
            <p:cNvSpPr txBox="1"/>
            <p:nvPr/>
          </p:nvSpPr>
          <p:spPr>
            <a:xfrm>
              <a:off x="0" y="-28476"/>
              <a:ext cx="1237187" cy="430643"/>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id="22" name="TextBox 22"/>
            <p:cNvSpPr txBox="1"/>
            <p:nvPr/>
          </p:nvSpPr>
          <p:spPr>
            <a:xfrm>
              <a:off x="1777734" y="-28575"/>
              <a:ext cx="2171732" cy="430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Montserrat"/>
                  <a:ea typeface="Montserrat"/>
                  <a:cs typeface="Montserrat"/>
                  <a:sym typeface="Montserrat"/>
                </a:rPr>
                <a:t>Dashboard</a:t>
              </a:r>
            </a:p>
          </p:txBody>
        </p:sp>
        <p:sp>
          <p:nvSpPr>
            <p:cNvPr id="23" name="TextBox 23"/>
            <p:cNvSpPr txBox="1"/>
            <p:nvPr/>
          </p:nvSpPr>
          <p:spPr>
            <a:xfrm>
              <a:off x="4470576" y="-28575"/>
              <a:ext cx="1532630" cy="43074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Montserrat Bold"/>
                  <a:ea typeface="Montserrat Bold"/>
                  <a:cs typeface="Montserrat Bold"/>
                  <a:sym typeface="Montserrat Bold"/>
                </a:rPr>
                <a:t>logout</a:t>
              </a:r>
            </a:p>
          </p:txBody>
        </p:sp>
      </p:grpSp>
      <p:sp>
        <p:nvSpPr>
          <p:cNvPr id="25" name="TextBox 24">
            <a:extLst>
              <a:ext uri="{FF2B5EF4-FFF2-40B4-BE49-F238E27FC236}">
                <a16:creationId xmlns:a16="http://schemas.microsoft.com/office/drawing/2014/main" id="{51CFC26A-92C1-423E-CAA2-4A5CA0DE5265}"/>
              </a:ext>
            </a:extLst>
          </p:cNvPr>
          <p:cNvSpPr txBox="1"/>
          <p:nvPr/>
        </p:nvSpPr>
        <p:spPr>
          <a:xfrm>
            <a:off x="2318998" y="3613173"/>
            <a:ext cx="8749777" cy="1107996"/>
          </a:xfrm>
          <a:prstGeom prst="rect">
            <a:avLst/>
          </a:prstGeom>
          <a:noFill/>
        </p:spPr>
        <p:txBody>
          <a:bodyPr wrap="square" rtlCol="0">
            <a:spAutoFit/>
          </a:bodyPr>
          <a:lstStyle/>
          <a:p>
            <a:r>
              <a:rPr lang="en-BD" sz="6600" b="1" dirty="0">
                <a:solidFill>
                  <a:schemeClr val="bg1"/>
                </a:solidFill>
              </a:rPr>
              <a:t>INTRODUCTION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550</Words>
  <Application>Microsoft Macintosh PowerPoint</Application>
  <PresentationFormat>Custom</PresentationFormat>
  <Paragraphs>168</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Tiro Tamil</vt:lpstr>
      <vt:lpstr>Canva Sans</vt:lpstr>
      <vt:lpstr>Calibri</vt:lpstr>
      <vt:lpstr>Montserrat Bold</vt:lpstr>
      <vt:lpstr>Genty Sans</vt:lpstr>
      <vt:lpstr>Zuume Rough Bold</vt:lpstr>
      <vt:lpstr>Carter One</vt:lpstr>
      <vt:lpstr>Montserrat</vt:lpstr>
      <vt:lpstr>Squada One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Tosca Modern Geometric Web Hosting Service Presentation</dc:title>
  <cp:lastModifiedBy>Mehedi Hasan Mamun</cp:lastModifiedBy>
  <cp:revision>6</cp:revision>
  <dcterms:created xsi:type="dcterms:W3CDTF">2006-08-16T00:00:00Z</dcterms:created>
  <dcterms:modified xsi:type="dcterms:W3CDTF">2025-06-24T04:52:36Z</dcterms:modified>
  <dc:identifier>DAGrHHdLCMM</dc:identifier>
</cp:coreProperties>
</file>